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sldIdLst>
    <p:sldId id="378" r:id="rId2"/>
    <p:sldId id="366" r:id="rId3"/>
    <p:sldId id="568" r:id="rId4"/>
    <p:sldId id="603" r:id="rId5"/>
    <p:sldId id="549" r:id="rId6"/>
    <p:sldId id="574" r:id="rId7"/>
    <p:sldId id="576" r:id="rId8"/>
    <p:sldId id="572" r:id="rId9"/>
    <p:sldId id="604" r:id="rId10"/>
    <p:sldId id="605" r:id="rId11"/>
    <p:sldId id="606" r:id="rId12"/>
    <p:sldId id="608" r:id="rId13"/>
    <p:sldId id="609" r:id="rId14"/>
    <p:sldId id="607" r:id="rId15"/>
    <p:sldId id="610" r:id="rId16"/>
    <p:sldId id="611" r:id="rId17"/>
    <p:sldId id="260" r:id="rId18"/>
    <p:sldId id="731" r:id="rId19"/>
    <p:sldId id="732" r:id="rId20"/>
    <p:sldId id="591" r:id="rId21"/>
    <p:sldId id="262" r:id="rId22"/>
    <p:sldId id="612" r:id="rId23"/>
    <p:sldId id="613" r:id="rId24"/>
    <p:sldId id="263" r:id="rId25"/>
    <p:sldId id="264" r:id="rId26"/>
    <p:sldId id="614" r:id="rId27"/>
    <p:sldId id="615" r:id="rId28"/>
    <p:sldId id="616" r:id="rId29"/>
    <p:sldId id="617" r:id="rId30"/>
    <p:sldId id="618" r:id="rId31"/>
    <p:sldId id="619" r:id="rId32"/>
    <p:sldId id="620" r:id="rId33"/>
    <p:sldId id="621" r:id="rId34"/>
    <p:sldId id="622" r:id="rId35"/>
    <p:sldId id="623" r:id="rId36"/>
    <p:sldId id="624" r:id="rId37"/>
    <p:sldId id="627" r:id="rId38"/>
    <p:sldId id="625" r:id="rId39"/>
    <p:sldId id="628" r:id="rId40"/>
    <p:sldId id="626" r:id="rId41"/>
    <p:sldId id="629" r:id="rId42"/>
    <p:sldId id="630" r:id="rId43"/>
    <p:sldId id="631" r:id="rId44"/>
    <p:sldId id="272" r:id="rId45"/>
    <p:sldId id="632" r:id="rId46"/>
    <p:sldId id="633" r:id="rId47"/>
    <p:sldId id="634" r:id="rId48"/>
    <p:sldId id="636" r:id="rId49"/>
    <p:sldId id="635" r:id="rId50"/>
    <p:sldId id="637" r:id="rId51"/>
    <p:sldId id="639" r:id="rId52"/>
    <p:sldId id="640" r:id="rId53"/>
    <p:sldId id="641" r:id="rId54"/>
    <p:sldId id="645" r:id="rId55"/>
    <p:sldId id="646" r:id="rId56"/>
    <p:sldId id="647" r:id="rId57"/>
    <p:sldId id="648" r:id="rId58"/>
    <p:sldId id="642" r:id="rId59"/>
    <p:sldId id="644" r:id="rId60"/>
    <p:sldId id="649" r:id="rId61"/>
    <p:sldId id="650" r:id="rId62"/>
    <p:sldId id="651" r:id="rId63"/>
    <p:sldId id="652" r:id="rId64"/>
    <p:sldId id="653" r:id="rId65"/>
    <p:sldId id="654" r:id="rId66"/>
    <p:sldId id="655" r:id="rId67"/>
    <p:sldId id="656" r:id="rId68"/>
    <p:sldId id="657" r:id="rId69"/>
    <p:sldId id="658" r:id="rId70"/>
    <p:sldId id="659" r:id="rId71"/>
    <p:sldId id="662" r:id="rId72"/>
    <p:sldId id="660" r:id="rId73"/>
    <p:sldId id="663" r:id="rId74"/>
    <p:sldId id="661" r:id="rId75"/>
    <p:sldId id="664" r:id="rId76"/>
    <p:sldId id="665" r:id="rId77"/>
    <p:sldId id="278" r:id="rId78"/>
    <p:sldId id="666" r:id="rId79"/>
    <p:sldId id="667" r:id="rId80"/>
    <p:sldId id="668" r:id="rId81"/>
    <p:sldId id="669" r:id="rId82"/>
    <p:sldId id="670" r:id="rId83"/>
    <p:sldId id="671" r:id="rId84"/>
    <p:sldId id="672" r:id="rId85"/>
    <p:sldId id="673" r:id="rId86"/>
    <p:sldId id="674" r:id="rId87"/>
    <p:sldId id="675" r:id="rId88"/>
    <p:sldId id="676" r:id="rId89"/>
    <p:sldId id="680" r:id="rId90"/>
    <p:sldId id="677" r:id="rId91"/>
    <p:sldId id="678" r:id="rId92"/>
    <p:sldId id="681" r:id="rId93"/>
    <p:sldId id="679" r:id="rId94"/>
    <p:sldId id="682" r:id="rId95"/>
    <p:sldId id="683" r:id="rId96"/>
    <p:sldId id="684" r:id="rId97"/>
    <p:sldId id="685" r:id="rId98"/>
    <p:sldId id="686" r:id="rId99"/>
    <p:sldId id="687" r:id="rId100"/>
    <p:sldId id="688" r:id="rId101"/>
    <p:sldId id="689" r:id="rId102"/>
    <p:sldId id="690" r:id="rId103"/>
    <p:sldId id="691" r:id="rId104"/>
    <p:sldId id="692" r:id="rId105"/>
    <p:sldId id="693" r:id="rId106"/>
    <p:sldId id="694" r:id="rId107"/>
    <p:sldId id="695" r:id="rId108"/>
    <p:sldId id="696" r:id="rId109"/>
    <p:sldId id="697" r:id="rId110"/>
    <p:sldId id="698" r:id="rId111"/>
    <p:sldId id="699" r:id="rId112"/>
    <p:sldId id="700" r:id="rId113"/>
    <p:sldId id="701" r:id="rId114"/>
    <p:sldId id="702" r:id="rId115"/>
    <p:sldId id="704" r:id="rId116"/>
    <p:sldId id="703" r:id="rId117"/>
    <p:sldId id="707" r:id="rId118"/>
    <p:sldId id="705" r:id="rId119"/>
    <p:sldId id="706" r:id="rId120"/>
    <p:sldId id="708" r:id="rId121"/>
    <p:sldId id="709" r:id="rId122"/>
    <p:sldId id="710" r:id="rId123"/>
    <p:sldId id="711" r:id="rId124"/>
    <p:sldId id="712" r:id="rId125"/>
    <p:sldId id="713" r:id="rId126"/>
    <p:sldId id="715" r:id="rId127"/>
    <p:sldId id="716" r:id="rId128"/>
    <p:sldId id="717" r:id="rId129"/>
    <p:sldId id="718" r:id="rId130"/>
    <p:sldId id="719" r:id="rId131"/>
    <p:sldId id="720" r:id="rId132"/>
    <p:sldId id="721" r:id="rId133"/>
    <p:sldId id="722" r:id="rId134"/>
    <p:sldId id="723" r:id="rId135"/>
    <p:sldId id="724" r:id="rId136"/>
    <p:sldId id="725" r:id="rId137"/>
    <p:sldId id="786" r:id="rId138"/>
    <p:sldId id="787" r:id="rId139"/>
    <p:sldId id="788" r:id="rId140"/>
    <p:sldId id="726" r:id="rId141"/>
    <p:sldId id="727" r:id="rId142"/>
    <p:sldId id="807" r:id="rId143"/>
    <p:sldId id="728" r:id="rId144"/>
    <p:sldId id="729" r:id="rId145"/>
    <p:sldId id="733" r:id="rId146"/>
    <p:sldId id="734" r:id="rId147"/>
    <p:sldId id="735" r:id="rId148"/>
    <p:sldId id="740" r:id="rId149"/>
    <p:sldId id="736" r:id="rId150"/>
    <p:sldId id="737" r:id="rId151"/>
    <p:sldId id="738" r:id="rId152"/>
    <p:sldId id="739" r:id="rId153"/>
    <p:sldId id="741" r:id="rId154"/>
    <p:sldId id="742" r:id="rId155"/>
    <p:sldId id="743" r:id="rId156"/>
    <p:sldId id="744" r:id="rId157"/>
    <p:sldId id="745" r:id="rId158"/>
    <p:sldId id="746" r:id="rId159"/>
    <p:sldId id="747" r:id="rId160"/>
    <p:sldId id="748" r:id="rId161"/>
    <p:sldId id="749" r:id="rId162"/>
    <p:sldId id="750" r:id="rId163"/>
    <p:sldId id="751" r:id="rId164"/>
    <p:sldId id="753" r:id="rId165"/>
    <p:sldId id="752" r:id="rId166"/>
    <p:sldId id="754" r:id="rId167"/>
    <p:sldId id="755" r:id="rId168"/>
    <p:sldId id="757" r:id="rId169"/>
    <p:sldId id="758" r:id="rId170"/>
    <p:sldId id="756" r:id="rId171"/>
    <p:sldId id="762" r:id="rId172"/>
    <p:sldId id="763" r:id="rId173"/>
    <p:sldId id="769" r:id="rId174"/>
    <p:sldId id="770" r:id="rId175"/>
    <p:sldId id="764" r:id="rId176"/>
    <p:sldId id="766" r:id="rId177"/>
    <p:sldId id="767" r:id="rId178"/>
    <p:sldId id="768" r:id="rId179"/>
    <p:sldId id="765" r:id="rId180"/>
    <p:sldId id="771" r:id="rId181"/>
    <p:sldId id="772" r:id="rId182"/>
    <p:sldId id="773" r:id="rId183"/>
    <p:sldId id="774" r:id="rId184"/>
    <p:sldId id="775" r:id="rId185"/>
    <p:sldId id="782" r:id="rId186"/>
    <p:sldId id="776" r:id="rId187"/>
    <p:sldId id="779" r:id="rId188"/>
    <p:sldId id="780" r:id="rId189"/>
    <p:sldId id="781" r:id="rId190"/>
    <p:sldId id="777" r:id="rId191"/>
    <p:sldId id="784" r:id="rId192"/>
    <p:sldId id="778" r:id="rId193"/>
    <p:sldId id="783" r:id="rId194"/>
    <p:sldId id="785" r:id="rId195"/>
    <p:sldId id="789" r:id="rId196"/>
    <p:sldId id="790" r:id="rId197"/>
    <p:sldId id="791" r:id="rId198"/>
    <p:sldId id="792" r:id="rId199"/>
    <p:sldId id="793" r:id="rId200"/>
    <p:sldId id="795" r:id="rId201"/>
    <p:sldId id="796" r:id="rId202"/>
    <p:sldId id="797" r:id="rId203"/>
    <p:sldId id="798" r:id="rId204"/>
    <p:sldId id="799" r:id="rId205"/>
    <p:sldId id="800" r:id="rId206"/>
    <p:sldId id="801" r:id="rId207"/>
    <p:sldId id="802" r:id="rId208"/>
    <p:sldId id="803" r:id="rId209"/>
    <p:sldId id="804" r:id="rId210"/>
    <p:sldId id="805" r:id="rId211"/>
    <p:sldId id="806" r:id="rId212"/>
    <p:sldId id="808" r:id="rId213"/>
    <p:sldId id="809" r:id="rId214"/>
    <p:sldId id="810" r:id="rId215"/>
    <p:sldId id="811" r:id="rId216"/>
    <p:sldId id="812" r:id="rId217"/>
    <p:sldId id="813" r:id="rId218"/>
    <p:sldId id="814" r:id="rId219"/>
    <p:sldId id="815" r:id="rId220"/>
    <p:sldId id="816" r:id="rId2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13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4660"/>
  </p:normalViewPr>
  <p:slideViewPr>
    <p:cSldViewPr snapToGrid="0">
      <p:cViewPr varScale="1">
        <p:scale>
          <a:sx n="93" d="100"/>
          <a:sy n="93"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5184954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150700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409802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078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225999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380336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1110433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294089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259170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51156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218751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83871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9265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21731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320035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12128542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426577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5E327-EFE5-45B9-9827-71A8AB66E6EA}" type="datetimeFigureOut">
              <a:rPr lang="en-GB" smtClean="0"/>
              <a:t>11/07/2023</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41866-0623-4785-9257-818C7D6D6EE5}" type="slidenum">
              <a:rPr lang="en-GB" smtClean="0"/>
              <a:t>‹#›</a:t>
            </a:fld>
            <a:endParaRPr lang="en-GB" dirty="0"/>
          </a:p>
        </p:txBody>
      </p:sp>
    </p:spTree>
    <p:extLst>
      <p:ext uri="{BB962C8B-B14F-4D97-AF65-F5344CB8AC3E}">
        <p14:creationId xmlns:p14="http://schemas.microsoft.com/office/powerpoint/2010/main" val="341415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tint val="90000"/>
                <a:lumMod val="80000"/>
                <a:lumOff val="2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55E327-EFE5-45B9-9827-71A8AB66E6EA}" type="datetimeFigureOut">
              <a:rPr lang="en-GB" smtClean="0"/>
              <a:t>11/07/2023</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AA41866-0623-4785-9257-818C7D6D6EE5}" type="slidenum">
              <a:rPr lang="en-GB" smtClean="0"/>
              <a:t>‹#›</a:t>
            </a:fld>
            <a:endParaRPr lang="en-GB" dirty="0"/>
          </a:p>
        </p:txBody>
      </p:sp>
    </p:spTree>
    <p:extLst>
      <p:ext uri="{BB962C8B-B14F-4D97-AF65-F5344CB8AC3E}">
        <p14:creationId xmlns:p14="http://schemas.microsoft.com/office/powerpoint/2010/main" val="231927517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y.clevelandclinic.org/health/body/22615-melanin" TargetMode="Externa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18.xml"/><Relationship Id="rId4" Type="http://schemas.openxmlformats.org/officeDocument/2006/relationships/image" Target="../media/image74.jpg"/></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18.xml"/><Relationship Id="rId4" Type="http://schemas.openxmlformats.org/officeDocument/2006/relationships/image" Target="../media/image93.jpg"/></Relationships>
</file>

<file path=ppt/slides/_rels/slide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99.jpg"/><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18.xml"/><Relationship Id="rId4" Type="http://schemas.openxmlformats.org/officeDocument/2006/relationships/image" Target="../media/image108.jpg"/></Relationships>
</file>

<file path=ppt/slides/_rels/slide174.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18.xml"/><Relationship Id="rId4" Type="http://schemas.openxmlformats.org/officeDocument/2006/relationships/image" Target="../media/image111.jpg"/></Relationships>
</file>

<file path=ppt/slides/_rels/slide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jpg"/><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114.jpg"/><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17.jpg"/><Relationship Id="rId1" Type="http://schemas.openxmlformats.org/officeDocument/2006/relationships/slideLayout" Target="../slideLayouts/slideLayout18.xml"/></Relationships>
</file>

<file path=ppt/slides/_rels/slide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6.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18.xml"/></Relationships>
</file>

<file path=ppt/slides/_rels/slide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9.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18.xml"/></Relationships>
</file>

<file path=ppt/slides/_rels/slide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8.xml"/></Relationships>
</file>

<file path=ppt/slides/_rels/slide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1.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png"/><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6.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1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4" name="TextBox 3">
            <a:extLst>
              <a:ext uri="{FF2B5EF4-FFF2-40B4-BE49-F238E27FC236}">
                <a16:creationId xmlns:a16="http://schemas.microsoft.com/office/drawing/2014/main" id="{09DD12ED-0A62-4A70-A2DE-4711FE343AA5}"/>
              </a:ext>
            </a:extLst>
          </p:cNvPr>
          <p:cNvSpPr txBox="1"/>
          <p:nvPr/>
        </p:nvSpPr>
        <p:spPr>
          <a:xfrm>
            <a:off x="1624465" y="1020263"/>
            <a:ext cx="7859564"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cap="all" dirty="0">
                <a:latin typeface="American Typewriter" panose="02090604020004020304" pitchFamily="18" charset="77"/>
                <a:ea typeface="+mj-ea"/>
                <a:cs typeface="+mj-cs"/>
              </a:rPr>
              <a:t>WELCOME TO</a:t>
            </a:r>
          </a:p>
        </p:txBody>
      </p:sp>
      <p:pic>
        <p:nvPicPr>
          <p:cNvPr id="13" name="Picture 12">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5" name="Picture 14">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TextBox 2">
            <a:extLst>
              <a:ext uri="{FF2B5EF4-FFF2-40B4-BE49-F238E27FC236}">
                <a16:creationId xmlns:a16="http://schemas.microsoft.com/office/drawing/2014/main" id="{5ABE5F5F-8EA7-4E61-8ACC-667B306D2D34}"/>
              </a:ext>
            </a:extLst>
          </p:cNvPr>
          <p:cNvSpPr txBox="1"/>
          <p:nvPr/>
        </p:nvSpPr>
        <p:spPr>
          <a:xfrm>
            <a:off x="1896756" y="2616440"/>
            <a:ext cx="7859565" cy="3424107"/>
          </a:xfrm>
          <a:prstGeom prst="rect">
            <a:avLst/>
          </a:prstGeom>
        </p:spPr>
        <p:txBody>
          <a:bodyPr vert="horz" lIns="91440" tIns="45720" rIns="91440" bIns="45720" rtlCol="0">
            <a:normAutofit/>
          </a:bodyPr>
          <a:lstStyle/>
          <a:p>
            <a:pPr algn="ctr" defTabSz="914400">
              <a:lnSpc>
                <a:spcPct val="120000"/>
              </a:lnSpc>
              <a:spcAft>
                <a:spcPts val="600"/>
              </a:spcAft>
              <a:buClr>
                <a:schemeClr val="tx1"/>
              </a:buClr>
            </a:pPr>
            <a:endParaRPr lang="en-US" sz="4000" b="1" cap="all" dirty="0"/>
          </a:p>
          <a:p>
            <a:pPr algn="ctr" defTabSz="914400">
              <a:lnSpc>
                <a:spcPct val="120000"/>
              </a:lnSpc>
              <a:spcAft>
                <a:spcPts val="600"/>
              </a:spcAft>
              <a:buClr>
                <a:schemeClr val="tx1"/>
              </a:buClr>
            </a:pPr>
            <a:r>
              <a:rPr lang="en-US" sz="4000" b="1" cap="all" dirty="0"/>
              <a:t>BEAUTY THERAPY DIPLOMA PROGRAM</a:t>
            </a:r>
          </a:p>
          <a:p>
            <a:pPr algn="ctr" defTabSz="914400">
              <a:lnSpc>
                <a:spcPct val="120000"/>
              </a:lnSpc>
              <a:spcAft>
                <a:spcPts val="600"/>
              </a:spcAft>
              <a:buClr>
                <a:schemeClr val="tx1"/>
              </a:buClr>
            </a:pPr>
            <a:r>
              <a:rPr lang="en-US" sz="4000" b="1" cap="all" dirty="0"/>
              <a:t>Level 1 </a:t>
            </a:r>
          </a:p>
          <a:p>
            <a:pPr defTabSz="914400">
              <a:lnSpc>
                <a:spcPct val="120000"/>
              </a:lnSpc>
              <a:spcAft>
                <a:spcPts val="600"/>
              </a:spcAft>
              <a:buClr>
                <a:schemeClr val="tx1"/>
              </a:buClr>
            </a:pPr>
            <a:endParaRPr lang="en-US" cap="all" dirty="0"/>
          </a:p>
        </p:txBody>
      </p:sp>
      <p:pic>
        <p:nvPicPr>
          <p:cNvPr id="17" name="Picture 16">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9" name="Picture 18">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 name="Picture 1" descr="Logo, company name&#10;&#10;Description automatically generated">
            <a:extLst>
              <a:ext uri="{FF2B5EF4-FFF2-40B4-BE49-F238E27FC236}">
                <a16:creationId xmlns:a16="http://schemas.microsoft.com/office/drawing/2014/main" id="{2B4CF919-1D31-91C2-2464-49950B353C59}"/>
              </a:ext>
            </a:extLst>
          </p:cNvPr>
          <p:cNvPicPr>
            <a:picLocks noChangeAspect="1"/>
          </p:cNvPicPr>
          <p:nvPr/>
        </p:nvPicPr>
        <p:blipFill rotWithShape="1">
          <a:blip r:embed="rId4">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30220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container&#10;&#10;Description automatically generated">
            <a:extLst>
              <a:ext uri="{FF2B5EF4-FFF2-40B4-BE49-F238E27FC236}">
                <a16:creationId xmlns:a16="http://schemas.microsoft.com/office/drawing/2014/main" id="{8D27D7D2-1C0A-E045-E1D0-7F1124DD7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5143" y="2995143"/>
            <a:ext cx="4953495" cy="3296326"/>
          </a:xfrm>
        </p:spPr>
      </p:pic>
      <p:sp>
        <p:nvSpPr>
          <p:cNvPr id="4" name="Title 1">
            <a:extLst>
              <a:ext uri="{FF2B5EF4-FFF2-40B4-BE49-F238E27FC236}">
                <a16:creationId xmlns:a16="http://schemas.microsoft.com/office/drawing/2014/main" id="{E8708F22-7BFB-093F-D6E1-53A8EFE53B0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cs typeface="Arial" panose="020B0604020202020204" pitchFamily="34" charset="0"/>
              </a:rPr>
              <a:t>First AID  </a:t>
            </a:r>
            <a:endParaRPr lang="en-GB" sz="4000" b="1" dirty="0">
              <a:solidFill>
                <a:schemeClr val="bg1"/>
              </a:solidFill>
              <a:latin typeface="+mn-lt"/>
            </a:endParaRPr>
          </a:p>
        </p:txBody>
      </p:sp>
    </p:spTree>
    <p:extLst>
      <p:ext uri="{BB962C8B-B14F-4D97-AF65-F5344CB8AC3E}">
        <p14:creationId xmlns:p14="http://schemas.microsoft.com/office/powerpoint/2010/main" val="39510592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 timeline&#10;&#10;Description automatically generated">
            <a:extLst>
              <a:ext uri="{FF2B5EF4-FFF2-40B4-BE49-F238E27FC236}">
                <a16:creationId xmlns:a16="http://schemas.microsoft.com/office/drawing/2014/main" id="{31B55A1F-FDAA-3891-232A-BA1237B03A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949" y="2325189"/>
            <a:ext cx="6431133" cy="4287423"/>
          </a:xfrm>
        </p:spPr>
      </p:pic>
      <p:sp>
        <p:nvSpPr>
          <p:cNvPr id="6" name="Title 1">
            <a:extLst>
              <a:ext uri="{FF2B5EF4-FFF2-40B4-BE49-F238E27FC236}">
                <a16:creationId xmlns:a16="http://schemas.microsoft.com/office/drawing/2014/main" id="{13F5D62A-D543-D58F-711A-4CA6AE883E6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3100" i="0" dirty="0">
                <a:solidFill>
                  <a:schemeClr val="bg1"/>
                </a:solidFill>
                <a:effectLst/>
                <a:latin typeface="Montserrat" pitchFamily="2" charset="77"/>
              </a:rPr>
              <a:t>Fitzpatrick skin phototype</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34654724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97F30-DF3A-79DA-CBA3-9DA02F939B80}"/>
              </a:ext>
            </a:extLst>
          </p:cNvPr>
          <p:cNvSpPr>
            <a:spLocks noGrp="1"/>
          </p:cNvSpPr>
          <p:nvPr>
            <p:ph idx="1"/>
          </p:nvPr>
        </p:nvSpPr>
        <p:spPr/>
        <p:txBody>
          <a:bodyPr>
            <a:normAutofit/>
          </a:bodyPr>
          <a:lstStyle/>
          <a:p>
            <a:pPr marL="0" indent="0" algn="l">
              <a:buNone/>
            </a:pPr>
            <a:r>
              <a:rPr lang="en-US" sz="2400" b="0" i="0" cap="none" dirty="0">
                <a:solidFill>
                  <a:srgbClr val="231F20"/>
                </a:solidFill>
                <a:effectLst/>
              </a:rPr>
              <a:t>A blemish is any type of mark, spot, discoloration, or flaw that appears on the skin. Blemishes on the face may be unsightly and emotionally upsetting, but most are benign and not life-threatening. Some blemishes, however, can signal skin cancer.</a:t>
            </a:r>
          </a:p>
          <a:p>
            <a:pPr marL="0" indent="0" algn="l">
              <a:buNone/>
            </a:pPr>
            <a:r>
              <a:rPr lang="en-US" sz="2400" b="0" i="0" cap="none" dirty="0">
                <a:solidFill>
                  <a:srgbClr val="231F20"/>
                </a:solidFill>
                <a:effectLst/>
              </a:rPr>
              <a:t>Seeking medical treatment or using at-home remedies may help reduce the appearance of blemishes.</a:t>
            </a:r>
          </a:p>
          <a:p>
            <a:pPr marL="0" indent="0">
              <a:buNone/>
            </a:pPr>
            <a:r>
              <a:rPr lang="en-US" sz="2400" b="0" i="0" cap="none" dirty="0">
                <a:solidFill>
                  <a:srgbClr val="231F20"/>
                </a:solidFill>
                <a:effectLst/>
              </a:rPr>
              <a:t>In this article, we outline the different types of blemish that people may have and the treatment options available in each case.</a:t>
            </a:r>
            <a:endParaRPr lang="en-AE" sz="2400" cap="none" dirty="0"/>
          </a:p>
        </p:txBody>
      </p:sp>
      <p:sp>
        <p:nvSpPr>
          <p:cNvPr id="4" name="Title 1">
            <a:extLst>
              <a:ext uri="{FF2B5EF4-FFF2-40B4-BE49-F238E27FC236}">
                <a16:creationId xmlns:a16="http://schemas.microsoft.com/office/drawing/2014/main" id="{49127A66-F73B-D3A0-D4B3-D9BD1D31E9F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85D052F-920C-7F8D-8362-B204A59097C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5626050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A8930-7A55-D368-FC25-AC404103E928}"/>
              </a:ext>
            </a:extLst>
          </p:cNvPr>
          <p:cNvSpPr>
            <a:spLocks noGrp="1"/>
          </p:cNvSpPr>
          <p:nvPr>
            <p:ph idx="1"/>
          </p:nvPr>
        </p:nvSpPr>
        <p:spPr>
          <a:xfrm>
            <a:off x="796208" y="2750061"/>
            <a:ext cx="10364452" cy="3424107"/>
          </a:xfrm>
        </p:spPr>
        <p:txBody>
          <a:bodyPr>
            <a:noAutofit/>
          </a:bodyPr>
          <a:lstStyle/>
          <a:p>
            <a:pPr marL="0" indent="0">
              <a:buNone/>
            </a:pPr>
            <a:r>
              <a:rPr lang="en-AE" sz="2400" cap="none" dirty="0">
                <a:solidFill>
                  <a:schemeClr val="accent1">
                    <a:lumMod val="75000"/>
                  </a:schemeClr>
                </a:solidFill>
              </a:rPr>
              <a:t>1) </a:t>
            </a:r>
            <a:r>
              <a:rPr lang="en-GB" sz="2400" b="1" cap="none" dirty="0">
                <a:solidFill>
                  <a:schemeClr val="accent1">
                    <a:lumMod val="75000"/>
                  </a:schemeClr>
                </a:solidFill>
              </a:rPr>
              <a:t>Hyper Pigmentation: </a:t>
            </a:r>
            <a:r>
              <a:rPr lang="en-US" sz="2400" cap="none" dirty="0">
                <a:solidFill>
                  <a:srgbClr val="231F20"/>
                </a:solidFill>
                <a:cs typeface="Al Nile" pitchFamily="2" charset="-78"/>
              </a:rPr>
              <a:t>I</a:t>
            </a:r>
            <a:r>
              <a:rPr lang="en-US" sz="2400" b="0" i="0" cap="none" dirty="0">
                <a:solidFill>
                  <a:srgbClr val="231F20"/>
                </a:solidFill>
                <a:effectLst/>
                <a:cs typeface="Al Nile" pitchFamily="2" charset="-78"/>
              </a:rPr>
              <a:t>s a type of blemish that appears darker than other areas of skin, </a:t>
            </a:r>
            <a:r>
              <a:rPr lang="en-US" sz="2400" cap="none" dirty="0">
                <a:cs typeface="Al Nile" pitchFamily="2" charset="-78"/>
              </a:rPr>
              <a:t>caused by increased melanin,</a:t>
            </a:r>
            <a:r>
              <a:rPr lang="en-GB" sz="2400" cap="none" dirty="0">
                <a:solidFill>
                  <a:srgbClr val="222222"/>
                </a:solidFill>
                <a:cs typeface="Al Nile" pitchFamily="2" charset="-78"/>
              </a:rPr>
              <a:t> possibly indicating sun damage, medication and hormonal problems.</a:t>
            </a:r>
          </a:p>
          <a:p>
            <a:pPr marL="0" indent="0">
              <a:buNone/>
            </a:pPr>
            <a:endParaRPr lang="en-GB" sz="2400" cap="none" dirty="0">
              <a:solidFill>
                <a:srgbClr val="222222"/>
              </a:solidFill>
              <a:cs typeface="Al Nile" pitchFamily="2" charset="-78"/>
            </a:endParaRPr>
          </a:p>
          <a:p>
            <a:pPr marL="0" indent="0">
              <a:buNone/>
            </a:pPr>
            <a:r>
              <a:rPr lang="en-AE" sz="2400" cap="none" dirty="0">
                <a:solidFill>
                  <a:schemeClr val="accent1">
                    <a:lumMod val="75000"/>
                  </a:schemeClr>
                </a:solidFill>
                <a:cs typeface="Al Nile" pitchFamily="2" charset="-78"/>
              </a:rPr>
              <a:t>2) </a:t>
            </a:r>
            <a:r>
              <a:rPr lang="en-GB" sz="2400" b="1" cap="none" dirty="0">
                <a:solidFill>
                  <a:schemeClr val="accent1">
                    <a:lumMod val="75000"/>
                  </a:schemeClr>
                </a:solidFill>
                <a:cs typeface="Al Nile" pitchFamily="2" charset="-78"/>
              </a:rPr>
              <a:t>O</a:t>
            </a:r>
            <a:r>
              <a:rPr lang="en-GB" sz="2400" b="1" cap="none" dirty="0">
                <a:solidFill>
                  <a:schemeClr val="accent1">
                    <a:lumMod val="75000"/>
                  </a:schemeClr>
                </a:solidFill>
              </a:rPr>
              <a:t>pen Pores:</a:t>
            </a:r>
            <a:r>
              <a:rPr lang="en-GB" sz="2400" b="1" cap="none" dirty="0">
                <a:solidFill>
                  <a:schemeClr val="accent1">
                    <a:lumMod val="75000"/>
                  </a:schemeClr>
                </a:solidFill>
                <a:cs typeface="Al Nile" pitchFamily="2" charset="-78"/>
              </a:rPr>
              <a:t> </a:t>
            </a:r>
            <a:r>
              <a:rPr lang="en-GB" sz="2400" cap="none" dirty="0">
                <a:cs typeface="Al Nile" pitchFamily="2" charset="-78"/>
              </a:rPr>
              <a:t>Due to greasy skin or a mature client with dry skin due t a previous skin condition.</a:t>
            </a:r>
            <a:r>
              <a:rPr lang="en-US" sz="2400" b="0" i="0" cap="none" dirty="0">
                <a:solidFill>
                  <a:srgbClr val="202124"/>
                </a:solidFill>
                <a:effectLst/>
                <a:cs typeface="Al Nile" pitchFamily="2" charset="-78"/>
              </a:rPr>
              <a:t> The open pores are filled with dirt, oil, bacteria, and dead skin cells. </a:t>
            </a:r>
          </a:p>
          <a:p>
            <a:pPr marL="0" indent="0">
              <a:buNone/>
            </a:pPr>
            <a:r>
              <a:rPr lang="en-US" sz="2400" b="0" i="0" cap="none" dirty="0">
                <a:solidFill>
                  <a:srgbClr val="202124"/>
                </a:solidFill>
                <a:effectLst/>
                <a:cs typeface="Al Nile" pitchFamily="2" charset="-78"/>
              </a:rPr>
              <a:t>It leads to the formation of blackheads, whiteheads, and acne or pimples formation.</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E0F27505-3B93-91D0-8D39-134A59B35D4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9B03D466-E48B-5335-83BB-6EFC6994718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8509849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se-up of a person's face&#10;&#10;Description automatically generated">
            <a:extLst>
              <a:ext uri="{FF2B5EF4-FFF2-40B4-BE49-F238E27FC236}">
                <a16:creationId xmlns:a16="http://schemas.microsoft.com/office/drawing/2014/main" id="{264158BB-7E04-0AC1-B8B7-FC4272D441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9631" y="2616757"/>
            <a:ext cx="4498594" cy="3369603"/>
          </a:xfrm>
        </p:spPr>
      </p:pic>
      <p:sp>
        <p:nvSpPr>
          <p:cNvPr id="4" name="Title 1">
            <a:extLst>
              <a:ext uri="{FF2B5EF4-FFF2-40B4-BE49-F238E27FC236}">
                <a16:creationId xmlns:a16="http://schemas.microsoft.com/office/drawing/2014/main" id="{79C936B3-1391-8EF8-05E3-B8ED2441DCF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 up of a person's face&#10;&#10;Description automatically generated with medium confidence">
            <a:extLst>
              <a:ext uri="{FF2B5EF4-FFF2-40B4-BE49-F238E27FC236}">
                <a16:creationId xmlns:a16="http://schemas.microsoft.com/office/drawing/2014/main" id="{69012315-F5CB-51AD-C3EF-048FD343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612571"/>
            <a:ext cx="5082024" cy="3369603"/>
          </a:xfrm>
          <a:prstGeom prst="rect">
            <a:avLst/>
          </a:prstGeom>
        </p:spPr>
      </p:pic>
      <p:sp>
        <p:nvSpPr>
          <p:cNvPr id="9" name="TextBox 8">
            <a:extLst>
              <a:ext uri="{FF2B5EF4-FFF2-40B4-BE49-F238E27FC236}">
                <a16:creationId xmlns:a16="http://schemas.microsoft.com/office/drawing/2014/main" id="{50E32491-BEA6-99A8-245B-6FC7AA78B787}"/>
              </a:ext>
            </a:extLst>
          </p:cNvPr>
          <p:cNvSpPr txBox="1"/>
          <p:nvPr/>
        </p:nvSpPr>
        <p:spPr>
          <a:xfrm>
            <a:off x="2588202" y="6054817"/>
            <a:ext cx="1733167" cy="461665"/>
          </a:xfrm>
          <a:prstGeom prst="rect">
            <a:avLst/>
          </a:prstGeom>
          <a:noFill/>
        </p:spPr>
        <p:txBody>
          <a:bodyPr wrap="none" rtlCol="0">
            <a:spAutoFit/>
          </a:bodyPr>
          <a:lstStyle/>
          <a:p>
            <a:r>
              <a:rPr lang="en-US" sz="2400" dirty="0"/>
              <a:t>O</a:t>
            </a:r>
            <a:r>
              <a:rPr lang="en-AE" sz="2400" dirty="0"/>
              <a:t>pen pores </a:t>
            </a:r>
          </a:p>
        </p:txBody>
      </p:sp>
      <p:sp>
        <p:nvSpPr>
          <p:cNvPr id="10" name="TextBox 9">
            <a:extLst>
              <a:ext uri="{FF2B5EF4-FFF2-40B4-BE49-F238E27FC236}">
                <a16:creationId xmlns:a16="http://schemas.microsoft.com/office/drawing/2014/main" id="{7C353B61-5ADC-0472-9795-309A61596D81}"/>
              </a:ext>
            </a:extLst>
          </p:cNvPr>
          <p:cNvSpPr txBox="1"/>
          <p:nvPr/>
        </p:nvSpPr>
        <p:spPr>
          <a:xfrm>
            <a:off x="7756785" y="6054817"/>
            <a:ext cx="2544286" cy="461665"/>
          </a:xfrm>
          <a:prstGeom prst="rect">
            <a:avLst/>
          </a:prstGeom>
          <a:noFill/>
        </p:spPr>
        <p:txBody>
          <a:bodyPr wrap="none" rtlCol="0">
            <a:spAutoFit/>
          </a:bodyPr>
          <a:lstStyle/>
          <a:p>
            <a:r>
              <a:rPr lang="en-US" sz="2400" dirty="0"/>
              <a:t>H</a:t>
            </a:r>
            <a:r>
              <a:rPr lang="en-AE" sz="2400" dirty="0"/>
              <a:t>yperpigmentation</a:t>
            </a:r>
          </a:p>
        </p:txBody>
      </p:sp>
    </p:spTree>
    <p:extLst>
      <p:ext uri="{BB962C8B-B14F-4D97-AF65-F5344CB8AC3E}">
        <p14:creationId xmlns:p14="http://schemas.microsoft.com/office/powerpoint/2010/main" val="40250326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F6229-B04A-ECCA-E453-5EABB6A3666A}"/>
              </a:ext>
            </a:extLst>
          </p:cNvPr>
          <p:cNvSpPr>
            <a:spLocks noGrp="1"/>
          </p:cNvSpPr>
          <p:nvPr>
            <p:ph idx="1"/>
          </p:nvPr>
        </p:nvSpPr>
        <p:spPr>
          <a:xfrm>
            <a:off x="913774" y="2397364"/>
            <a:ext cx="10364452" cy="4251630"/>
          </a:xfrm>
        </p:spPr>
        <p:txBody>
          <a:bodyPr>
            <a:normAutofit/>
          </a:bodyPr>
          <a:lstStyle/>
          <a:p>
            <a:pPr marL="0" indent="0">
              <a:buNone/>
            </a:pPr>
            <a:r>
              <a:rPr lang="en-AE" sz="2400" cap="none" dirty="0">
                <a:solidFill>
                  <a:schemeClr val="accent1">
                    <a:lumMod val="75000"/>
                  </a:schemeClr>
                </a:solidFill>
              </a:rPr>
              <a:t>3) </a:t>
            </a:r>
            <a:r>
              <a:rPr lang="en-GB" sz="2400" b="1" cap="none" dirty="0">
                <a:solidFill>
                  <a:schemeClr val="accent1">
                    <a:lumMod val="75000"/>
                  </a:schemeClr>
                </a:solidFill>
              </a:rPr>
              <a:t>Dehydrated Skin : </a:t>
            </a:r>
            <a:r>
              <a:rPr lang="en-GB" sz="2400" cap="none" dirty="0">
                <a:cs typeface="Al Nile" pitchFamily="2" charset="-78"/>
              </a:rPr>
              <a:t>I</a:t>
            </a:r>
            <a:r>
              <a:rPr lang="en-GB" sz="2400" cap="none" dirty="0">
                <a:solidFill>
                  <a:schemeClr val="tx1"/>
                </a:solidFill>
                <a:cs typeface="Al Nile" pitchFamily="2" charset="-78"/>
              </a:rPr>
              <a:t>t caused by lack of water rather than natural</a:t>
            </a:r>
            <a:r>
              <a:rPr lang="en-GB" sz="2400" cap="none" dirty="0">
                <a:solidFill>
                  <a:srgbClr val="FF0000"/>
                </a:solidFill>
                <a:cs typeface="Al Nile" pitchFamily="2" charset="-78"/>
              </a:rPr>
              <a:t> </a:t>
            </a:r>
            <a:r>
              <a:rPr lang="en-GB" sz="2400" cap="none" dirty="0" err="1">
                <a:solidFill>
                  <a:schemeClr val="tx1"/>
                </a:solidFill>
                <a:cs typeface="Al Nile" pitchFamily="2" charset="-78"/>
              </a:rPr>
              <a:t>oil.</a:t>
            </a:r>
            <a:r>
              <a:rPr lang="en-GB" sz="2400" cap="none" dirty="0" err="1">
                <a:cs typeface="Al Nile" pitchFamily="2" charset="-78"/>
              </a:rPr>
              <a:t>This</a:t>
            </a:r>
            <a:r>
              <a:rPr lang="en-GB" sz="2400" cap="none" dirty="0">
                <a:cs typeface="Al Nile" pitchFamily="2" charset="-78"/>
              </a:rPr>
              <a:t> condition can affect any skin type, the problem maybe related to the client’s general health, lifestyle, diet and skin care.</a:t>
            </a:r>
          </a:p>
          <a:p>
            <a:pPr marL="0" indent="0">
              <a:buNone/>
            </a:pPr>
            <a:r>
              <a:rPr lang="en-GB" sz="2400" cap="none" dirty="0">
                <a:cs typeface="Al Nile" pitchFamily="2" charset="-78"/>
              </a:rPr>
              <a:t>The skin will have fine superficial lines, superficial flacking and broken capillaries are common. Advise your client to drink more water and avoid caffeine ,alcohol, smoking and extremes of temperature in addition to using the correct skin care products.</a:t>
            </a:r>
          </a:p>
          <a:p>
            <a:pPr marL="0" indent="0">
              <a:buNone/>
            </a:pPr>
            <a:r>
              <a:rPr lang="en-GB" sz="2400" cap="none" dirty="0">
                <a:cs typeface="Al Nile" pitchFamily="2" charset="-78"/>
              </a:rPr>
              <a:t> </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E50B69AF-CA42-2848-03FD-E8C2AB8EF78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CFE220D-32A0-6C92-4DF8-FDE488367DF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182353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ndoor, person, wearing, hair&#10;&#10;Description automatically generated">
            <a:extLst>
              <a:ext uri="{FF2B5EF4-FFF2-40B4-BE49-F238E27FC236}">
                <a16:creationId xmlns:a16="http://schemas.microsoft.com/office/drawing/2014/main" id="{477C355C-BF96-8038-D440-08B37BC68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9911" y="2552718"/>
            <a:ext cx="5372889" cy="3575413"/>
          </a:xfrm>
        </p:spPr>
      </p:pic>
      <p:sp>
        <p:nvSpPr>
          <p:cNvPr id="4" name="Title 1">
            <a:extLst>
              <a:ext uri="{FF2B5EF4-FFF2-40B4-BE49-F238E27FC236}">
                <a16:creationId xmlns:a16="http://schemas.microsoft.com/office/drawing/2014/main" id="{8BCA888C-C52B-18C1-98B0-66A88438762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 up of a person's chest&#10;&#10;Description automatically generated with low confidence">
            <a:extLst>
              <a:ext uri="{FF2B5EF4-FFF2-40B4-BE49-F238E27FC236}">
                <a16:creationId xmlns:a16="http://schemas.microsoft.com/office/drawing/2014/main" id="{C6D7746D-FB32-CC72-8899-1B549260F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49" y="2552718"/>
            <a:ext cx="3575413" cy="3575413"/>
          </a:xfrm>
          <a:prstGeom prst="rect">
            <a:avLst/>
          </a:prstGeom>
        </p:spPr>
      </p:pic>
      <p:sp>
        <p:nvSpPr>
          <p:cNvPr id="9" name="TextBox 8">
            <a:extLst>
              <a:ext uri="{FF2B5EF4-FFF2-40B4-BE49-F238E27FC236}">
                <a16:creationId xmlns:a16="http://schemas.microsoft.com/office/drawing/2014/main" id="{CF3DE7D0-C796-DF75-28E0-FCA26DF22A63}"/>
              </a:ext>
            </a:extLst>
          </p:cNvPr>
          <p:cNvSpPr txBox="1"/>
          <p:nvPr/>
        </p:nvSpPr>
        <p:spPr>
          <a:xfrm>
            <a:off x="1714687" y="6235322"/>
            <a:ext cx="2165336" cy="461665"/>
          </a:xfrm>
          <a:prstGeom prst="rect">
            <a:avLst/>
          </a:prstGeom>
          <a:noFill/>
        </p:spPr>
        <p:txBody>
          <a:bodyPr wrap="none" rtlCol="0">
            <a:spAutoFit/>
          </a:bodyPr>
          <a:lstStyle/>
          <a:p>
            <a:r>
              <a:rPr lang="en-US" sz="2400" dirty="0"/>
              <a:t>D</a:t>
            </a:r>
            <a:r>
              <a:rPr lang="en-AE" sz="2400" dirty="0"/>
              <a:t>ehydrated skin</a:t>
            </a:r>
          </a:p>
        </p:txBody>
      </p:sp>
      <p:sp>
        <p:nvSpPr>
          <p:cNvPr id="10" name="TextBox 9">
            <a:extLst>
              <a:ext uri="{FF2B5EF4-FFF2-40B4-BE49-F238E27FC236}">
                <a16:creationId xmlns:a16="http://schemas.microsoft.com/office/drawing/2014/main" id="{19EEBDA5-082F-D8EB-0191-B629F0EB0F72}"/>
              </a:ext>
            </a:extLst>
          </p:cNvPr>
          <p:cNvSpPr txBox="1"/>
          <p:nvPr/>
        </p:nvSpPr>
        <p:spPr>
          <a:xfrm>
            <a:off x="7063687" y="6239483"/>
            <a:ext cx="2165336" cy="461665"/>
          </a:xfrm>
          <a:prstGeom prst="rect">
            <a:avLst/>
          </a:prstGeom>
          <a:noFill/>
        </p:spPr>
        <p:txBody>
          <a:bodyPr wrap="none" rtlCol="0">
            <a:spAutoFit/>
          </a:bodyPr>
          <a:lstStyle/>
          <a:p>
            <a:r>
              <a:rPr lang="en-US" sz="2400" dirty="0"/>
              <a:t>D</a:t>
            </a:r>
            <a:r>
              <a:rPr lang="en-AE" sz="2400" dirty="0"/>
              <a:t>ehydrated skin</a:t>
            </a:r>
          </a:p>
        </p:txBody>
      </p:sp>
    </p:spTree>
    <p:extLst>
      <p:ext uri="{BB962C8B-B14F-4D97-AF65-F5344CB8AC3E}">
        <p14:creationId xmlns:p14="http://schemas.microsoft.com/office/powerpoint/2010/main" val="21050901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4AEF2-3910-31C6-6487-B381A04F587F}"/>
              </a:ext>
            </a:extLst>
          </p:cNvPr>
          <p:cNvSpPr>
            <a:spLocks noGrp="1"/>
          </p:cNvSpPr>
          <p:nvPr>
            <p:ph idx="1"/>
          </p:nvPr>
        </p:nvSpPr>
        <p:spPr/>
        <p:txBody>
          <a:bodyPr>
            <a:noAutofit/>
          </a:bodyPr>
          <a:lstStyle/>
          <a:p>
            <a:pPr marL="0" indent="0">
              <a:buNone/>
            </a:pPr>
            <a:r>
              <a:rPr lang="en-AE" sz="2400" cap="none" dirty="0">
                <a:solidFill>
                  <a:schemeClr val="accent1">
                    <a:lumMod val="75000"/>
                  </a:schemeClr>
                </a:solidFill>
              </a:rPr>
              <a:t>4) </a:t>
            </a:r>
            <a:r>
              <a:rPr lang="en-GB" sz="2400" b="1" cap="none" dirty="0">
                <a:solidFill>
                  <a:schemeClr val="accent1">
                    <a:lumMod val="75000"/>
                  </a:schemeClr>
                </a:solidFill>
              </a:rPr>
              <a:t>Sensitive Skin : </a:t>
            </a:r>
            <a:r>
              <a:rPr lang="en-US" sz="2400" cap="none" dirty="0">
                <a:solidFill>
                  <a:srgbClr val="202124"/>
                </a:solidFill>
                <a:cs typeface="Al Nile" pitchFamily="2" charset="-78"/>
              </a:rPr>
              <a:t>I</a:t>
            </a:r>
            <a:r>
              <a:rPr lang="en-US" sz="2400" b="0" i="0" cap="none" dirty="0">
                <a:solidFill>
                  <a:srgbClr val="202124"/>
                </a:solidFill>
                <a:effectLst/>
                <a:cs typeface="Al Nile" pitchFamily="2" charset="-78"/>
              </a:rPr>
              <a:t>s a common condition and means your skin is more prone to reactions such as redness and itching.. Sensitive skin require visit to the dermatologist.</a:t>
            </a:r>
            <a:r>
              <a:rPr lang="en-GB" sz="2400" b="1" cap="none" dirty="0">
                <a:solidFill>
                  <a:schemeClr val="tx1"/>
                </a:solidFill>
              </a:rPr>
              <a:t> </a:t>
            </a:r>
            <a:r>
              <a:rPr lang="en-GB" sz="2400" cap="none" dirty="0">
                <a:solidFill>
                  <a:schemeClr val="tx1"/>
                </a:solidFill>
                <a:cs typeface="Al Nile" pitchFamily="2" charset="-78"/>
              </a:rPr>
              <a:t>Many clients are complaining of sensitivity or allergy to products that come into contact with their skin, this skin is easily irritated and </a:t>
            </a:r>
            <a:r>
              <a:rPr lang="en-GB" sz="2400" cap="none" dirty="0">
                <a:cs typeface="Al Nile" pitchFamily="2" charset="-78"/>
              </a:rPr>
              <a:t>can look like dry skin, usually with high colour and signs of dilated capillaries. It is easily stimulated, often becoming red and blotchy, and responds quickly to treatment, so care is needed.</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ECD9D0FC-56C3-3544-3C22-16FAF1C609E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5AD22A8-E4D0-B2F9-E416-BFFB77241BC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1100552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se-up of a person's face&#10;&#10;Description automatically generated with medium confidence">
            <a:extLst>
              <a:ext uri="{FF2B5EF4-FFF2-40B4-BE49-F238E27FC236}">
                <a16:creationId xmlns:a16="http://schemas.microsoft.com/office/drawing/2014/main" id="{6362DD79-1FDB-B567-23BB-F5AAF2F6E3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3137586"/>
            <a:ext cx="4426275" cy="2809586"/>
          </a:xfrm>
        </p:spPr>
      </p:pic>
      <p:sp>
        <p:nvSpPr>
          <p:cNvPr id="4" name="Title 1">
            <a:extLst>
              <a:ext uri="{FF2B5EF4-FFF2-40B4-BE49-F238E27FC236}">
                <a16:creationId xmlns:a16="http://schemas.microsoft.com/office/drawing/2014/main" id="{463F3BEA-F44D-8680-D08D-A242B2E567D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 up of a person&#10;&#10;Description automatically generated with low confidence">
            <a:extLst>
              <a:ext uri="{FF2B5EF4-FFF2-40B4-BE49-F238E27FC236}">
                <a16:creationId xmlns:a16="http://schemas.microsoft.com/office/drawing/2014/main" id="{4175E13A-3020-948A-8508-117DAD1F9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131" y="3136744"/>
            <a:ext cx="4185094" cy="2810428"/>
          </a:xfrm>
          <a:prstGeom prst="rect">
            <a:avLst/>
          </a:prstGeom>
        </p:spPr>
      </p:pic>
      <p:sp>
        <p:nvSpPr>
          <p:cNvPr id="9" name="TextBox 8">
            <a:extLst>
              <a:ext uri="{FF2B5EF4-FFF2-40B4-BE49-F238E27FC236}">
                <a16:creationId xmlns:a16="http://schemas.microsoft.com/office/drawing/2014/main" id="{064C4AB5-F697-393B-8B6C-B151E5734699}"/>
              </a:ext>
            </a:extLst>
          </p:cNvPr>
          <p:cNvSpPr txBox="1"/>
          <p:nvPr/>
        </p:nvSpPr>
        <p:spPr>
          <a:xfrm>
            <a:off x="2164020" y="6008650"/>
            <a:ext cx="1925784" cy="461665"/>
          </a:xfrm>
          <a:prstGeom prst="rect">
            <a:avLst/>
          </a:prstGeom>
          <a:noFill/>
        </p:spPr>
        <p:txBody>
          <a:bodyPr wrap="none" rtlCol="0">
            <a:spAutoFit/>
          </a:bodyPr>
          <a:lstStyle/>
          <a:p>
            <a:r>
              <a:rPr lang="en-US" sz="2400" dirty="0"/>
              <a:t>S</a:t>
            </a:r>
            <a:r>
              <a:rPr lang="en-AE" sz="2400" dirty="0"/>
              <a:t>ensetive skin </a:t>
            </a:r>
          </a:p>
        </p:txBody>
      </p:sp>
      <p:sp>
        <p:nvSpPr>
          <p:cNvPr id="10" name="TextBox 9">
            <a:extLst>
              <a:ext uri="{FF2B5EF4-FFF2-40B4-BE49-F238E27FC236}">
                <a16:creationId xmlns:a16="http://schemas.microsoft.com/office/drawing/2014/main" id="{885C99DD-8DC3-55DF-23E0-A70D437BFAA2}"/>
              </a:ext>
            </a:extLst>
          </p:cNvPr>
          <p:cNvSpPr txBox="1"/>
          <p:nvPr/>
        </p:nvSpPr>
        <p:spPr>
          <a:xfrm>
            <a:off x="8222786" y="6008650"/>
            <a:ext cx="1925784" cy="461665"/>
          </a:xfrm>
          <a:prstGeom prst="rect">
            <a:avLst/>
          </a:prstGeom>
          <a:noFill/>
        </p:spPr>
        <p:txBody>
          <a:bodyPr wrap="none" rtlCol="0">
            <a:spAutoFit/>
          </a:bodyPr>
          <a:lstStyle/>
          <a:p>
            <a:r>
              <a:rPr lang="en-US" sz="2400" dirty="0"/>
              <a:t>S</a:t>
            </a:r>
            <a:r>
              <a:rPr lang="en-AE" sz="2400" dirty="0"/>
              <a:t>ensetive skin </a:t>
            </a:r>
          </a:p>
        </p:txBody>
      </p:sp>
    </p:spTree>
    <p:extLst>
      <p:ext uri="{BB962C8B-B14F-4D97-AF65-F5344CB8AC3E}">
        <p14:creationId xmlns:p14="http://schemas.microsoft.com/office/powerpoint/2010/main" val="29723467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874E1-7229-A96C-09C3-B028ED6824A1}"/>
              </a:ext>
            </a:extLst>
          </p:cNvPr>
          <p:cNvSpPr>
            <a:spLocks noGrp="1"/>
          </p:cNvSpPr>
          <p:nvPr>
            <p:ph idx="1"/>
          </p:nvPr>
        </p:nvSpPr>
        <p:spPr>
          <a:xfrm>
            <a:off x="913774" y="2393217"/>
            <a:ext cx="10364452" cy="3916142"/>
          </a:xfrm>
        </p:spPr>
        <p:txBody>
          <a:bodyPr>
            <a:noAutofit/>
          </a:bodyPr>
          <a:lstStyle/>
          <a:p>
            <a:pPr marL="0" indent="0">
              <a:buNone/>
            </a:pPr>
            <a:r>
              <a:rPr lang="en-AE" sz="2400" cap="none" dirty="0">
                <a:solidFill>
                  <a:schemeClr val="accent1">
                    <a:lumMod val="75000"/>
                  </a:schemeClr>
                </a:solidFill>
              </a:rPr>
              <a:t>5) </a:t>
            </a:r>
            <a:r>
              <a:rPr lang="en-GB" sz="2400" b="1" cap="none" dirty="0">
                <a:solidFill>
                  <a:schemeClr val="accent1">
                    <a:lumMod val="75000"/>
                  </a:schemeClr>
                </a:solidFill>
              </a:rPr>
              <a:t>Broken Capillaries: </a:t>
            </a:r>
            <a:r>
              <a:rPr lang="en-GB" sz="2400" cap="none" dirty="0">
                <a:solidFill>
                  <a:schemeClr val="accent1">
                    <a:lumMod val="75000"/>
                  </a:schemeClr>
                </a:solidFill>
                <a:cs typeface="Al Nile" pitchFamily="2" charset="-78"/>
              </a:rPr>
              <a:t> </a:t>
            </a:r>
            <a:r>
              <a:rPr lang="en-GB" sz="2400" cap="none" dirty="0">
                <a:cs typeface="Al Nile" pitchFamily="2" charset="-78"/>
              </a:rPr>
              <a:t>T</a:t>
            </a:r>
            <a:r>
              <a:rPr lang="en-GB" sz="2400" cap="none" dirty="0">
                <a:solidFill>
                  <a:schemeClr val="tx1"/>
                </a:solidFill>
                <a:cs typeface="Al Nile" pitchFamily="2" charset="-78"/>
              </a:rPr>
              <a:t>iny walled blood vessels close to the surface of the skin which dilate and break usually found on the nose cheeks area and are caused by extremes of temperature or over stimulation of the tissues. Sensitive</a:t>
            </a:r>
            <a:r>
              <a:rPr lang="en-GB" sz="2400" cap="none" dirty="0">
                <a:solidFill>
                  <a:srgbClr val="FF0000"/>
                </a:solidFill>
                <a:cs typeface="Al Nile" pitchFamily="2" charset="-78"/>
              </a:rPr>
              <a:t> </a:t>
            </a:r>
            <a:r>
              <a:rPr lang="en-GB" sz="2400" cap="none" dirty="0">
                <a:solidFill>
                  <a:schemeClr val="tx1"/>
                </a:solidFill>
                <a:cs typeface="Al Nile" pitchFamily="2" charset="-78"/>
              </a:rPr>
              <a:t>skin is more at risk from this condition it often appears blue because of the congestion in the area and transparent skin.</a:t>
            </a:r>
            <a:endParaRPr lang="en-US" sz="2400" b="0" i="0" cap="none" dirty="0">
              <a:solidFill>
                <a:srgbClr val="202124"/>
              </a:solidFill>
              <a:effectLst/>
            </a:endParaRPr>
          </a:p>
          <a:p>
            <a:pPr marL="0" indent="0" algn="l">
              <a:buNone/>
            </a:pPr>
            <a:r>
              <a:rPr lang="en-US" sz="2400" i="0" cap="none" dirty="0">
                <a:solidFill>
                  <a:srgbClr val="202124"/>
                </a:solidFill>
                <a:effectLst/>
                <a:cs typeface="Al Nile" pitchFamily="2" charset="-78"/>
              </a:rPr>
              <a:t>Bleeding into the skin happens when small blood vessels burst just below your skin's surface.</a:t>
            </a:r>
          </a:p>
          <a:p>
            <a:pPr marL="0" indent="0">
              <a:buNone/>
            </a:pPr>
            <a:r>
              <a:rPr lang="en-US" sz="2400" b="0" i="0" cap="none" dirty="0">
                <a:solidFill>
                  <a:srgbClr val="202124"/>
                </a:solidFill>
                <a:effectLst/>
                <a:cs typeface="Al Nile" pitchFamily="2" charset="-78"/>
              </a:rPr>
              <a:t>Laser skin treatments. One of the most effective options available that can greatly reduce the appearance of broken capillaries in the face</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A93AB423-1CE4-89E5-20F8-F99917E9B61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99B1B903-B035-3FDD-6AB9-34A28F64B71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113384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ackground pattern&#10;&#10;Description automatically generated">
            <a:extLst>
              <a:ext uri="{FF2B5EF4-FFF2-40B4-BE49-F238E27FC236}">
                <a16:creationId xmlns:a16="http://schemas.microsoft.com/office/drawing/2014/main" id="{F0BA4A09-C430-8608-9784-242F3EF32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7317" y="2596999"/>
            <a:ext cx="5280909" cy="3501472"/>
          </a:xfrm>
        </p:spPr>
      </p:pic>
      <p:sp>
        <p:nvSpPr>
          <p:cNvPr id="4" name="Title 1">
            <a:extLst>
              <a:ext uri="{FF2B5EF4-FFF2-40B4-BE49-F238E27FC236}">
                <a16:creationId xmlns:a16="http://schemas.microsoft.com/office/drawing/2014/main" id="{02A510FC-51CC-D932-D594-5D220F27A42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 up of a person's eye&#10;&#10;Description automatically generated">
            <a:extLst>
              <a:ext uri="{FF2B5EF4-FFF2-40B4-BE49-F238E27FC236}">
                <a16:creationId xmlns:a16="http://schemas.microsoft.com/office/drawing/2014/main" id="{2E0F5369-42B5-08B3-0CB6-B3A18BF78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596999"/>
            <a:ext cx="3501472" cy="3501472"/>
          </a:xfrm>
          <a:prstGeom prst="rect">
            <a:avLst/>
          </a:prstGeom>
        </p:spPr>
      </p:pic>
      <p:sp>
        <p:nvSpPr>
          <p:cNvPr id="9" name="TextBox 8">
            <a:extLst>
              <a:ext uri="{FF2B5EF4-FFF2-40B4-BE49-F238E27FC236}">
                <a16:creationId xmlns:a16="http://schemas.microsoft.com/office/drawing/2014/main" id="{7EF15847-E04F-526B-25BD-8F15BA1F2826}"/>
              </a:ext>
            </a:extLst>
          </p:cNvPr>
          <p:cNvSpPr txBox="1"/>
          <p:nvPr/>
        </p:nvSpPr>
        <p:spPr>
          <a:xfrm>
            <a:off x="1448215" y="6100886"/>
            <a:ext cx="2432589" cy="461665"/>
          </a:xfrm>
          <a:prstGeom prst="rect">
            <a:avLst/>
          </a:prstGeom>
          <a:noFill/>
        </p:spPr>
        <p:txBody>
          <a:bodyPr wrap="none" rtlCol="0">
            <a:spAutoFit/>
          </a:bodyPr>
          <a:lstStyle/>
          <a:p>
            <a:r>
              <a:rPr lang="en-US" sz="2400" dirty="0"/>
              <a:t>B</a:t>
            </a:r>
            <a:r>
              <a:rPr lang="en-AE" sz="2400" dirty="0"/>
              <a:t>roken cappillary </a:t>
            </a:r>
          </a:p>
        </p:txBody>
      </p:sp>
      <p:sp>
        <p:nvSpPr>
          <p:cNvPr id="10" name="TextBox 9">
            <a:extLst>
              <a:ext uri="{FF2B5EF4-FFF2-40B4-BE49-F238E27FC236}">
                <a16:creationId xmlns:a16="http://schemas.microsoft.com/office/drawing/2014/main" id="{204F2EB1-7B10-18B8-DAB8-D6B73BC01C8C}"/>
              </a:ext>
            </a:extLst>
          </p:cNvPr>
          <p:cNvSpPr txBox="1"/>
          <p:nvPr/>
        </p:nvSpPr>
        <p:spPr>
          <a:xfrm>
            <a:off x="7798347" y="6147053"/>
            <a:ext cx="2432589" cy="830997"/>
          </a:xfrm>
          <a:prstGeom prst="rect">
            <a:avLst/>
          </a:prstGeom>
          <a:noFill/>
        </p:spPr>
        <p:txBody>
          <a:bodyPr wrap="none" rtlCol="0">
            <a:spAutoFit/>
          </a:bodyPr>
          <a:lstStyle/>
          <a:p>
            <a:r>
              <a:rPr lang="en-US" sz="2400" dirty="0"/>
              <a:t>B</a:t>
            </a:r>
            <a:r>
              <a:rPr lang="en-AE" sz="2400" dirty="0"/>
              <a:t>roken cappillary </a:t>
            </a:r>
          </a:p>
          <a:p>
            <a:endParaRPr lang="en-AE" sz="2400" dirty="0"/>
          </a:p>
        </p:txBody>
      </p:sp>
    </p:spTree>
    <p:extLst>
      <p:ext uri="{BB962C8B-B14F-4D97-AF65-F5344CB8AC3E}">
        <p14:creationId xmlns:p14="http://schemas.microsoft.com/office/powerpoint/2010/main" val="244070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160AE-971B-DD0B-ADAC-812BB5379AC7}"/>
              </a:ext>
            </a:extLst>
          </p:cNvPr>
          <p:cNvSpPr>
            <a:spLocks noGrp="1"/>
          </p:cNvSpPr>
          <p:nvPr>
            <p:ph idx="1"/>
          </p:nvPr>
        </p:nvSpPr>
        <p:spPr>
          <a:xfrm>
            <a:off x="913775" y="2367093"/>
            <a:ext cx="10364452" cy="4490907"/>
          </a:xfrm>
        </p:spPr>
        <p:txBody>
          <a:bodyPr>
            <a:noAutofit/>
          </a:bodyPr>
          <a:lstStyle/>
          <a:p>
            <a:pPr marL="0" indent="0" algn="l">
              <a:buNone/>
            </a:pPr>
            <a:r>
              <a:rPr lang="en-US" sz="2400" b="0" i="0" cap="none" dirty="0">
                <a:solidFill>
                  <a:srgbClr val="212B32"/>
                </a:solidFill>
                <a:effectLst/>
              </a:rPr>
              <a:t>- It's important to have a well-stocked first aid kit in your home so you can deal with minor accidents and injuries.</a:t>
            </a:r>
          </a:p>
          <a:p>
            <a:pPr marL="0" indent="0" algn="l">
              <a:buNone/>
            </a:pPr>
            <a:r>
              <a:rPr lang="en-US" sz="2400" b="0" i="0" cap="none" dirty="0">
                <a:solidFill>
                  <a:srgbClr val="212B32"/>
                </a:solidFill>
                <a:effectLst/>
              </a:rPr>
              <a:t>- Your first aid kit should be locked and kept in a cool, dry place out of the reach of children.</a:t>
            </a:r>
            <a:endParaRPr lang="en-US" sz="2400" cap="none" dirty="0">
              <a:solidFill>
                <a:srgbClr val="212B32"/>
              </a:solidFill>
            </a:endParaRPr>
          </a:p>
          <a:p>
            <a:pPr marL="0" indent="0" algn="l">
              <a:buNone/>
            </a:pPr>
            <a:r>
              <a:rPr lang="en-US" sz="2400" b="0" i="0" cap="none" dirty="0">
                <a:solidFill>
                  <a:srgbClr val="212B32"/>
                </a:solidFill>
                <a:effectLst/>
              </a:rPr>
              <a:t>- It may also be useful to keep a basic first aid manual or instruction booklet with your first aid kit.</a:t>
            </a:r>
          </a:p>
          <a:p>
            <a:pPr marL="0" indent="0" algn="l">
              <a:buNone/>
            </a:pPr>
            <a:r>
              <a:rPr lang="en-US" sz="2400" b="0" i="0" cap="none" dirty="0">
                <a:solidFill>
                  <a:srgbClr val="212B32"/>
                </a:solidFill>
                <a:effectLst/>
              </a:rPr>
              <a:t>- Medicines should be checked regularly to make sure they're within their use-by dates.</a:t>
            </a:r>
          </a:p>
          <a:p>
            <a:pPr marL="0" indent="0" algn="l">
              <a:buNone/>
            </a:pPr>
            <a:br>
              <a:rPr lang="en-US" sz="2400" cap="none" dirty="0"/>
            </a:br>
            <a:endParaRPr lang="en-AE" sz="2400" cap="none" dirty="0"/>
          </a:p>
        </p:txBody>
      </p:sp>
      <p:sp>
        <p:nvSpPr>
          <p:cNvPr id="4" name="Title 1">
            <a:extLst>
              <a:ext uri="{FF2B5EF4-FFF2-40B4-BE49-F238E27FC236}">
                <a16:creationId xmlns:a16="http://schemas.microsoft.com/office/drawing/2014/main" id="{669E79D4-741B-0C7F-FE94-F9ADA61CC7B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FIRST AID</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B42C099-3E37-A43A-470E-7A417619CAE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4553467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2C9B6-9836-2F9E-6839-A1B9F43E695E}"/>
              </a:ext>
            </a:extLst>
          </p:cNvPr>
          <p:cNvSpPr>
            <a:spLocks noGrp="1"/>
          </p:cNvSpPr>
          <p:nvPr>
            <p:ph idx="1"/>
          </p:nvPr>
        </p:nvSpPr>
        <p:spPr>
          <a:xfrm>
            <a:off x="913773" y="2275652"/>
            <a:ext cx="10364452" cy="4151273"/>
          </a:xfrm>
        </p:spPr>
        <p:txBody>
          <a:bodyPr>
            <a:noAutofit/>
          </a:bodyPr>
          <a:lstStyle/>
          <a:p>
            <a:pPr marL="0" indent="0">
              <a:lnSpc>
                <a:spcPct val="100000"/>
              </a:lnSpc>
              <a:buNone/>
            </a:pPr>
            <a:r>
              <a:rPr lang="en-AE" sz="2400" b="1" cap="none" dirty="0">
                <a:solidFill>
                  <a:schemeClr val="accent1">
                    <a:lumMod val="75000"/>
                  </a:schemeClr>
                </a:solidFill>
              </a:rPr>
              <a:t>6) </a:t>
            </a:r>
            <a:r>
              <a:rPr lang="en-GB" sz="2400" b="1" cap="none" dirty="0">
                <a:solidFill>
                  <a:schemeClr val="accent1">
                    <a:lumMod val="75000"/>
                  </a:schemeClr>
                </a:solidFill>
              </a:rPr>
              <a:t>Hypo Pigmentation : </a:t>
            </a:r>
            <a:r>
              <a:rPr lang="en-US" sz="2400" cap="none" dirty="0">
                <a:solidFill>
                  <a:srgbClr val="343536"/>
                </a:solidFill>
                <a:cs typeface="Al Nile" pitchFamily="2" charset="-78"/>
              </a:rPr>
              <a:t>I</a:t>
            </a:r>
            <a:r>
              <a:rPr lang="en-US" sz="2400" b="0" i="0" cap="none" dirty="0">
                <a:solidFill>
                  <a:srgbClr val="343536"/>
                </a:solidFill>
                <a:effectLst/>
                <a:cs typeface="Al Nile" pitchFamily="2" charset="-78"/>
              </a:rPr>
              <a:t>s a low amount of </a:t>
            </a:r>
            <a:r>
              <a:rPr lang="en-US" sz="2400" b="0" i="0" u="none" strike="noStrike" cap="none" dirty="0">
                <a:solidFill>
                  <a:srgbClr val="007BC2"/>
                </a:solidFill>
                <a:effectLst/>
                <a:cs typeface="Al Nile" pitchFamily="2" charset="-78"/>
                <a:hlinkClick r:id="rId2"/>
              </a:rPr>
              <a:t>melanin</a:t>
            </a:r>
            <a:r>
              <a:rPr lang="en-US" sz="2400" b="0" i="0" cap="none" dirty="0">
                <a:solidFill>
                  <a:srgbClr val="343536"/>
                </a:solidFill>
                <a:effectLst/>
                <a:cs typeface="Al Nile" pitchFamily="2" charset="-78"/>
              </a:rPr>
              <a:t> in your skin. Patches of your skin are lighter in color. Your skin get the color from a pigment called melanin. When your skin cells don’t make enough melanin, areas of your skin become lighter. R than your surrounding skin.</a:t>
            </a:r>
            <a:r>
              <a:rPr lang="en-GB" sz="2400" b="1" cap="none" dirty="0">
                <a:solidFill>
                  <a:schemeClr val="accent1">
                    <a:lumMod val="75000"/>
                  </a:schemeClr>
                </a:solidFill>
                <a:cs typeface="Al Nile" pitchFamily="2" charset="-78"/>
              </a:rPr>
              <a:t> </a:t>
            </a:r>
          </a:p>
          <a:p>
            <a:pPr algn="l">
              <a:lnSpc>
                <a:spcPct val="100000"/>
              </a:lnSpc>
            </a:pPr>
            <a:r>
              <a:rPr lang="en-US" sz="2400" b="1" i="0" cap="none" dirty="0">
                <a:solidFill>
                  <a:srgbClr val="343536"/>
                </a:solidFill>
                <a:effectLst/>
              </a:rPr>
              <a:t>What causes hypopigmentation?</a:t>
            </a:r>
          </a:p>
          <a:p>
            <a:pPr algn="l">
              <a:lnSpc>
                <a:spcPct val="100000"/>
              </a:lnSpc>
            </a:pPr>
            <a:r>
              <a:rPr lang="en-US" sz="2400" b="0" i="0" cap="none" dirty="0">
                <a:solidFill>
                  <a:srgbClr val="343536"/>
                </a:solidFill>
                <a:effectLst/>
                <a:cs typeface="Al Nile" pitchFamily="2" charset="-78"/>
              </a:rPr>
              <a:t>Injuries to your skin are the most common cause of hypopigmentation, including:</a:t>
            </a:r>
          </a:p>
          <a:p>
            <a:pPr algn="l">
              <a:lnSpc>
                <a:spcPct val="100000"/>
              </a:lnSpc>
              <a:buFont typeface="Arial" panose="020B0604020202020204" pitchFamily="34" charset="0"/>
              <a:buChar char="•"/>
            </a:pPr>
            <a:r>
              <a:rPr lang="en-US" sz="2400" b="0" i="0" cap="none" dirty="0">
                <a:solidFill>
                  <a:srgbClr val="343536"/>
                </a:solidFill>
                <a:effectLst/>
                <a:cs typeface="Al Nile" pitchFamily="2" charset="-78"/>
              </a:rPr>
              <a:t>Burns.</a:t>
            </a:r>
          </a:p>
          <a:p>
            <a:pPr algn="l">
              <a:lnSpc>
                <a:spcPct val="100000"/>
              </a:lnSpc>
              <a:buFont typeface="Arial" panose="020B0604020202020204" pitchFamily="34" charset="0"/>
              <a:buChar char="•"/>
            </a:pPr>
            <a:r>
              <a:rPr lang="en-US" sz="2400" b="0" i="0" cap="none" dirty="0">
                <a:solidFill>
                  <a:srgbClr val="343536"/>
                </a:solidFill>
                <a:effectLst/>
                <a:cs typeface="Al Nile" pitchFamily="2" charset="-78"/>
              </a:rPr>
              <a:t>Infections.</a:t>
            </a:r>
          </a:p>
          <a:p>
            <a:pPr algn="l">
              <a:lnSpc>
                <a:spcPct val="100000"/>
              </a:lnSpc>
              <a:buFont typeface="Arial" panose="020B0604020202020204" pitchFamily="34" charset="0"/>
              <a:buChar char="•"/>
            </a:pPr>
            <a:r>
              <a:rPr lang="en-US" sz="2400" b="0" i="0" cap="none" dirty="0">
                <a:solidFill>
                  <a:srgbClr val="343536"/>
                </a:solidFill>
                <a:effectLst/>
                <a:cs typeface="Al Nile" pitchFamily="2" charset="-78"/>
              </a:rPr>
              <a:t>Blisters.</a:t>
            </a:r>
          </a:p>
          <a:p>
            <a:pPr algn="l">
              <a:lnSpc>
                <a:spcPct val="100000"/>
              </a:lnSpc>
              <a:buFont typeface="Arial" panose="020B0604020202020204" pitchFamily="34" charset="0"/>
              <a:buChar char="•"/>
            </a:pPr>
            <a:r>
              <a:rPr lang="en-US" sz="2400" b="0" i="0" cap="none" dirty="0">
                <a:solidFill>
                  <a:srgbClr val="343536"/>
                </a:solidFill>
                <a:effectLst/>
                <a:cs typeface="Al Nile" pitchFamily="2" charset="-78"/>
              </a:rPr>
              <a:t>Chemical exposure.</a:t>
            </a:r>
          </a:p>
          <a:p>
            <a:pPr marL="0" indent="0">
              <a:lnSpc>
                <a:spcPct val="100000"/>
              </a:lnSpc>
              <a:buNone/>
            </a:pPr>
            <a:endParaRPr lang="en-AE" sz="2400" b="1"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C9028E5B-C804-A8A1-7741-CF62B190E2C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3DEDDC9-5112-C5B5-2D04-46083633A05C}"/>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662167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4398B-2B2D-3377-4F1F-F1E6A6A2E0F3}"/>
              </a:ext>
            </a:extLst>
          </p:cNvPr>
          <p:cNvSpPr>
            <a:spLocks noGrp="1"/>
          </p:cNvSpPr>
          <p:nvPr>
            <p:ph idx="1"/>
          </p:nvPr>
        </p:nvSpPr>
        <p:spPr>
          <a:xfrm>
            <a:off x="913775" y="2301778"/>
            <a:ext cx="10364452" cy="4490907"/>
          </a:xfrm>
        </p:spPr>
        <p:txBody>
          <a:bodyPr>
            <a:normAutofit/>
          </a:bodyPr>
          <a:lstStyle/>
          <a:p>
            <a:r>
              <a:rPr lang="en-US" sz="2400" b="0" i="0" cap="none" dirty="0">
                <a:solidFill>
                  <a:srgbClr val="343536"/>
                </a:solidFill>
                <a:effectLst/>
                <a:cs typeface="Al Nile" pitchFamily="2" charset="-78"/>
              </a:rPr>
              <a:t>Rare genetic conditions may cause hypopigmentation over wide areas of your skin. Some of these genetic conditions include:</a:t>
            </a:r>
          </a:p>
          <a:p>
            <a:pPr>
              <a:buFont typeface="Courier New" panose="02070309020205020404" pitchFamily="49" charset="0"/>
              <a:buChar char="o"/>
            </a:pPr>
            <a:r>
              <a:rPr lang="en-US" sz="2400" b="1" i="0" u="none" strike="noStrike" cap="none" dirty="0">
                <a:solidFill>
                  <a:schemeClr val="accent1">
                    <a:lumMod val="75000"/>
                  </a:schemeClr>
                </a:solidFill>
                <a:effectLst/>
              </a:rPr>
              <a:t>Albinism</a:t>
            </a:r>
            <a:endParaRPr lang="en-US" sz="2400" u="none" strike="noStrike" cap="none" dirty="0">
              <a:solidFill>
                <a:schemeClr val="accent1">
                  <a:lumMod val="75000"/>
                </a:schemeClr>
              </a:solidFill>
            </a:endParaRPr>
          </a:p>
          <a:p>
            <a:pPr>
              <a:buFont typeface="Courier New" panose="02070309020205020404" pitchFamily="49" charset="0"/>
              <a:buChar char="o"/>
            </a:pPr>
            <a:r>
              <a:rPr lang="en-US" sz="2400" b="1" i="0" u="none" strike="noStrike" cap="none" dirty="0">
                <a:solidFill>
                  <a:schemeClr val="accent1">
                    <a:lumMod val="75000"/>
                  </a:schemeClr>
                </a:solidFill>
                <a:effectLst/>
              </a:rPr>
              <a:t>Vitiligo </a:t>
            </a:r>
            <a:endParaRPr lang="en-US" sz="2400" b="0" i="0" cap="none" dirty="0">
              <a:solidFill>
                <a:schemeClr val="accent1">
                  <a:lumMod val="75000"/>
                </a:schemeClr>
              </a:solidFill>
              <a:effectLst/>
            </a:endParaRPr>
          </a:p>
          <a:p>
            <a:pPr marL="0" indent="0">
              <a:buNone/>
            </a:pPr>
            <a:endParaRPr lang="en-AE" sz="2400" cap="none" dirty="0">
              <a:cs typeface="Al Nile" pitchFamily="2" charset="-78"/>
            </a:endParaRPr>
          </a:p>
        </p:txBody>
      </p:sp>
      <p:sp>
        <p:nvSpPr>
          <p:cNvPr id="4" name="Title 1">
            <a:extLst>
              <a:ext uri="{FF2B5EF4-FFF2-40B4-BE49-F238E27FC236}">
                <a16:creationId xmlns:a16="http://schemas.microsoft.com/office/drawing/2014/main" id="{848CF171-6502-7E33-6D4E-E7455EB4EE7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6" name="Picture 5" descr="A person with white hair&#10;&#10;Description automatically generated with low confidence">
            <a:extLst>
              <a:ext uri="{FF2B5EF4-FFF2-40B4-BE49-F238E27FC236}">
                <a16:creationId xmlns:a16="http://schemas.microsoft.com/office/drawing/2014/main" id="{6A197A60-1EA6-C42E-8B67-DBD2489B4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942" y="3256819"/>
            <a:ext cx="2508461" cy="3132457"/>
          </a:xfrm>
          <a:prstGeom prst="rect">
            <a:avLst/>
          </a:prstGeom>
        </p:spPr>
      </p:pic>
      <p:pic>
        <p:nvPicPr>
          <p:cNvPr id="8" name="Picture 7">
            <a:extLst>
              <a:ext uri="{FF2B5EF4-FFF2-40B4-BE49-F238E27FC236}">
                <a16:creationId xmlns:a16="http://schemas.microsoft.com/office/drawing/2014/main" id="{BFDFB173-081C-F681-831E-6870A0AD9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39" y="3298916"/>
            <a:ext cx="3492500" cy="3090360"/>
          </a:xfrm>
          <a:prstGeom prst="rect">
            <a:avLst/>
          </a:prstGeom>
        </p:spPr>
      </p:pic>
      <p:sp>
        <p:nvSpPr>
          <p:cNvPr id="11" name="TextBox 10">
            <a:extLst>
              <a:ext uri="{FF2B5EF4-FFF2-40B4-BE49-F238E27FC236}">
                <a16:creationId xmlns:a16="http://schemas.microsoft.com/office/drawing/2014/main" id="{E7F28FF9-D47E-A863-F3CA-CB30FE07854F}"/>
              </a:ext>
            </a:extLst>
          </p:cNvPr>
          <p:cNvSpPr txBox="1"/>
          <p:nvPr/>
        </p:nvSpPr>
        <p:spPr>
          <a:xfrm>
            <a:off x="5679383" y="6389276"/>
            <a:ext cx="1047082" cy="461665"/>
          </a:xfrm>
          <a:prstGeom prst="rect">
            <a:avLst/>
          </a:prstGeom>
          <a:noFill/>
        </p:spPr>
        <p:txBody>
          <a:bodyPr wrap="none" rtlCol="0">
            <a:spAutoFit/>
          </a:bodyPr>
          <a:lstStyle/>
          <a:p>
            <a:r>
              <a:rPr lang="en-AE" sz="2400" dirty="0"/>
              <a:t>Vitiligo</a:t>
            </a:r>
          </a:p>
        </p:txBody>
      </p:sp>
      <p:sp>
        <p:nvSpPr>
          <p:cNvPr id="12" name="TextBox 11">
            <a:extLst>
              <a:ext uri="{FF2B5EF4-FFF2-40B4-BE49-F238E27FC236}">
                <a16:creationId xmlns:a16="http://schemas.microsoft.com/office/drawing/2014/main" id="{4693C415-D2EA-9732-224D-AF2DA8B9955E}"/>
              </a:ext>
            </a:extLst>
          </p:cNvPr>
          <p:cNvSpPr txBox="1"/>
          <p:nvPr/>
        </p:nvSpPr>
        <p:spPr>
          <a:xfrm>
            <a:off x="9524346" y="6404665"/>
            <a:ext cx="1184940" cy="461665"/>
          </a:xfrm>
          <a:prstGeom prst="rect">
            <a:avLst/>
          </a:prstGeom>
          <a:noFill/>
        </p:spPr>
        <p:txBody>
          <a:bodyPr wrap="none" rtlCol="0">
            <a:spAutoFit/>
          </a:bodyPr>
          <a:lstStyle/>
          <a:p>
            <a:r>
              <a:rPr lang="en-AE" sz="2400" dirty="0"/>
              <a:t>Albinism</a:t>
            </a:r>
          </a:p>
        </p:txBody>
      </p:sp>
    </p:spTree>
    <p:extLst>
      <p:ext uri="{BB962C8B-B14F-4D97-AF65-F5344CB8AC3E}">
        <p14:creationId xmlns:p14="http://schemas.microsoft.com/office/powerpoint/2010/main" val="25799632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9E4EF-54E8-0646-B09F-1ABD9ACE0E4B}"/>
              </a:ext>
            </a:extLst>
          </p:cNvPr>
          <p:cNvSpPr>
            <a:spLocks noGrp="1"/>
          </p:cNvSpPr>
          <p:nvPr>
            <p:ph idx="1"/>
          </p:nvPr>
        </p:nvSpPr>
        <p:spPr>
          <a:xfrm>
            <a:off x="913775" y="2367093"/>
            <a:ext cx="10364452" cy="4386404"/>
          </a:xfrm>
        </p:spPr>
        <p:txBody>
          <a:bodyPr>
            <a:noAutofit/>
          </a:bodyPr>
          <a:lstStyle/>
          <a:p>
            <a:pPr algn="l">
              <a:lnSpc>
                <a:spcPct val="100000"/>
              </a:lnSpc>
            </a:pPr>
            <a:r>
              <a:rPr lang="en-US" sz="2400" b="1" i="0" cap="none" dirty="0">
                <a:solidFill>
                  <a:srgbClr val="343536"/>
                </a:solidFill>
                <a:effectLst/>
              </a:rPr>
              <a:t>How is hypopigmentation treated?</a:t>
            </a:r>
          </a:p>
          <a:p>
            <a:pPr marL="0" indent="0" algn="l">
              <a:lnSpc>
                <a:spcPct val="100000"/>
              </a:lnSpc>
              <a:buNone/>
            </a:pPr>
            <a:r>
              <a:rPr lang="en-US" sz="2400" b="0" i="0" cap="none" dirty="0">
                <a:solidFill>
                  <a:srgbClr val="343536"/>
                </a:solidFill>
                <a:effectLst/>
                <a:cs typeface="Al Nile" pitchFamily="2" charset="-78"/>
              </a:rPr>
              <a:t>Hypopigmentation treatment depends on what caused your skin to lighten.</a:t>
            </a:r>
          </a:p>
          <a:p>
            <a:pPr marL="0" indent="0">
              <a:lnSpc>
                <a:spcPct val="100000"/>
              </a:lnSpc>
              <a:buNone/>
            </a:pPr>
            <a:r>
              <a:rPr lang="en-US" sz="2400" cap="none" dirty="0">
                <a:cs typeface="Al Nile" pitchFamily="2" charset="-78"/>
              </a:rPr>
              <a:t>Always send these cases to the dermatology doctor.</a:t>
            </a:r>
            <a:endParaRPr lang="en-US" sz="2400" cap="none" dirty="0"/>
          </a:p>
          <a:p>
            <a:pPr>
              <a:lnSpc>
                <a:spcPct val="100000"/>
              </a:lnSpc>
            </a:pPr>
            <a:r>
              <a:rPr lang="en-US" sz="2400" b="1" i="0" cap="none" dirty="0">
                <a:solidFill>
                  <a:srgbClr val="343536"/>
                </a:solidFill>
                <a:effectLst/>
              </a:rPr>
              <a:t>Certain </a:t>
            </a:r>
            <a:r>
              <a:rPr lang="en-US" sz="2400" b="1" cap="none" dirty="0">
                <a:solidFill>
                  <a:srgbClr val="343536"/>
                </a:solidFill>
              </a:rPr>
              <a:t>things </a:t>
            </a:r>
            <a:r>
              <a:rPr lang="en-US" sz="2400" b="1" i="0" cap="none" dirty="0">
                <a:solidFill>
                  <a:srgbClr val="343536"/>
                </a:solidFill>
                <a:effectLst/>
              </a:rPr>
              <a:t>may help improve the appearance of your hypopigmentation like :</a:t>
            </a:r>
            <a:endParaRPr lang="en-US" sz="2400" b="0" i="0" cap="none" dirty="0">
              <a:solidFill>
                <a:srgbClr val="343536"/>
              </a:solidFill>
              <a:effectLst/>
            </a:endParaRPr>
          </a:p>
          <a:p>
            <a:pPr marL="0" indent="0">
              <a:lnSpc>
                <a:spcPct val="100000"/>
              </a:lnSpc>
              <a:buNone/>
            </a:pPr>
            <a:r>
              <a:rPr lang="en-US" sz="2400" b="1" i="0" cap="none" dirty="0">
                <a:solidFill>
                  <a:schemeClr val="accent1">
                    <a:lumMod val="75000"/>
                  </a:schemeClr>
                </a:solidFill>
                <a:effectLst/>
              </a:rPr>
              <a:t>1) Cosmetics</a:t>
            </a:r>
            <a:r>
              <a:rPr lang="en-US" sz="2400" cap="none" dirty="0">
                <a:solidFill>
                  <a:schemeClr val="accent1">
                    <a:lumMod val="75000"/>
                  </a:schemeClr>
                </a:solidFill>
              </a:rPr>
              <a:t>:</a:t>
            </a:r>
            <a:r>
              <a:rPr lang="en-US" sz="2400" b="0" i="0" cap="none" dirty="0">
                <a:solidFill>
                  <a:schemeClr val="accent1">
                    <a:lumMod val="75000"/>
                  </a:schemeClr>
                </a:solidFill>
                <a:effectLst/>
              </a:rPr>
              <a:t> </a:t>
            </a:r>
            <a:r>
              <a:rPr lang="en-US" sz="2400" cap="none" dirty="0">
                <a:solidFill>
                  <a:srgbClr val="343536"/>
                </a:solidFill>
                <a:cs typeface="Al Nile" pitchFamily="2" charset="-78"/>
              </a:rPr>
              <a:t>M</a:t>
            </a:r>
            <a:r>
              <a:rPr lang="en-US" sz="2400" b="0" i="0" cap="none" dirty="0">
                <a:solidFill>
                  <a:srgbClr val="343536"/>
                </a:solidFill>
                <a:effectLst/>
                <a:cs typeface="Al Nile" pitchFamily="2" charset="-78"/>
              </a:rPr>
              <a:t>akeup help to make hypopigmentation less visible.</a:t>
            </a:r>
          </a:p>
          <a:p>
            <a:pPr marL="0" indent="0">
              <a:lnSpc>
                <a:spcPct val="100000"/>
              </a:lnSpc>
              <a:buNone/>
            </a:pPr>
            <a:r>
              <a:rPr lang="en-US" sz="2400" b="1" i="0" cap="none" dirty="0">
                <a:solidFill>
                  <a:schemeClr val="accent1">
                    <a:lumMod val="75000"/>
                  </a:schemeClr>
                </a:solidFill>
                <a:effectLst/>
              </a:rPr>
              <a:t>2) Sunscreen</a:t>
            </a:r>
            <a:r>
              <a:rPr lang="en-US" sz="2400" cap="none" dirty="0">
                <a:solidFill>
                  <a:schemeClr val="accent1">
                    <a:lumMod val="75000"/>
                  </a:schemeClr>
                </a:solidFill>
              </a:rPr>
              <a:t>: </a:t>
            </a:r>
            <a:r>
              <a:rPr lang="en-US" sz="2400" cap="none" dirty="0">
                <a:solidFill>
                  <a:srgbClr val="343536"/>
                </a:solidFill>
                <a:cs typeface="Al Nile" pitchFamily="2" charset="-78"/>
              </a:rPr>
              <a:t>T</a:t>
            </a:r>
            <a:r>
              <a:rPr lang="en-US" sz="2400" b="0" i="0" cap="none" dirty="0">
                <a:solidFill>
                  <a:srgbClr val="343536"/>
                </a:solidFill>
                <a:effectLst/>
                <a:cs typeface="Al Nile" pitchFamily="2" charset="-78"/>
              </a:rPr>
              <a:t>he sun can be especially damaging to areas of your skin with hypopigmentation, use sunscreen with a sun protection factor (</a:t>
            </a:r>
            <a:r>
              <a:rPr lang="en-US" sz="2400" b="0" i="0" cap="none" dirty="0" err="1">
                <a:solidFill>
                  <a:srgbClr val="343536"/>
                </a:solidFill>
                <a:effectLst/>
                <a:cs typeface="Al Nile" pitchFamily="2" charset="-78"/>
              </a:rPr>
              <a:t>spf</a:t>
            </a:r>
            <a:r>
              <a:rPr lang="en-US" sz="2400" b="0" i="0" cap="none" dirty="0">
                <a:solidFill>
                  <a:srgbClr val="343536"/>
                </a:solidFill>
                <a:effectLst/>
                <a:cs typeface="Al Nile" pitchFamily="2" charset="-78"/>
              </a:rPr>
              <a:t>) to help protect your affected areas.</a:t>
            </a:r>
          </a:p>
          <a:p>
            <a:pPr marL="0" indent="0">
              <a:lnSpc>
                <a:spcPct val="100000"/>
              </a:lnSpc>
              <a:buNone/>
            </a:pPr>
            <a:endParaRPr lang="en-US" sz="2400" b="0" i="0" cap="none" dirty="0">
              <a:solidFill>
                <a:srgbClr val="343536"/>
              </a:solidFill>
              <a:effectLst/>
            </a:endParaRPr>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5E1D2FB3-3635-E0F9-60CA-93EE6ED5037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E7FC9A4-5CC8-9086-4DF9-052754BD703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466138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2AE8B-07F1-7870-83B8-F861426314AD}"/>
              </a:ext>
            </a:extLst>
          </p:cNvPr>
          <p:cNvSpPr>
            <a:spLocks noGrp="1"/>
          </p:cNvSpPr>
          <p:nvPr>
            <p:ph idx="1"/>
          </p:nvPr>
        </p:nvSpPr>
        <p:spPr>
          <a:xfrm>
            <a:off x="913775" y="2367093"/>
            <a:ext cx="10364452" cy="4490907"/>
          </a:xfrm>
        </p:spPr>
        <p:txBody>
          <a:bodyPr>
            <a:noAutofit/>
          </a:bodyPr>
          <a:lstStyle/>
          <a:p>
            <a:pPr marL="0" indent="0">
              <a:buNone/>
            </a:pPr>
            <a:r>
              <a:rPr lang="en-AE" sz="2400" b="1" cap="none" dirty="0">
                <a:solidFill>
                  <a:schemeClr val="accent1">
                    <a:lumMod val="75000"/>
                  </a:schemeClr>
                </a:solidFill>
              </a:rPr>
              <a:t>7) </a:t>
            </a:r>
            <a:r>
              <a:rPr lang="en-GB" sz="2400" b="1" cap="none" dirty="0">
                <a:solidFill>
                  <a:schemeClr val="accent1">
                    <a:lumMod val="75000"/>
                  </a:schemeClr>
                </a:solidFill>
              </a:rPr>
              <a:t>Keloids: </a:t>
            </a:r>
            <a:r>
              <a:rPr lang="en-US" sz="2400" b="1" cap="none" dirty="0">
                <a:solidFill>
                  <a:srgbClr val="202124"/>
                </a:solidFill>
                <a:cs typeface="Al Nile" pitchFamily="2" charset="-78"/>
              </a:rPr>
              <a:t>I</a:t>
            </a:r>
            <a:r>
              <a:rPr lang="en-US" sz="2400" i="0" cap="none" dirty="0">
                <a:solidFill>
                  <a:srgbClr val="202124"/>
                </a:solidFill>
                <a:effectLst/>
                <a:cs typeface="Al Nile" pitchFamily="2" charset="-78"/>
              </a:rPr>
              <a:t>s a thick raised scar, when skin is injured, fibrous tissue called scar tissue forms over the wound to repair and protect the injury. In some cases, extra scar tissue grows, forming smooth, hard growths called keloids.</a:t>
            </a:r>
          </a:p>
          <a:p>
            <a:pPr marL="0" indent="0">
              <a:buNone/>
            </a:pPr>
            <a:r>
              <a:rPr lang="en-US" sz="2400" i="0" cap="none" dirty="0">
                <a:solidFill>
                  <a:srgbClr val="202124"/>
                </a:solidFill>
                <a:effectLst/>
                <a:cs typeface="Al Nile" pitchFamily="2" charset="-78"/>
              </a:rPr>
              <a:t>Keloids can be much larger than the original wound.  </a:t>
            </a:r>
          </a:p>
          <a:p>
            <a:pPr marL="0" indent="0">
              <a:buNone/>
            </a:pPr>
            <a:r>
              <a:rPr lang="en-US" sz="2400" i="0" cap="none" dirty="0">
                <a:solidFill>
                  <a:srgbClr val="202124"/>
                </a:solidFill>
                <a:effectLst/>
                <a:cs typeface="Al Nile" pitchFamily="2" charset="-78"/>
              </a:rPr>
              <a:t>Keloids can affect any part of the body.</a:t>
            </a:r>
          </a:p>
          <a:p>
            <a:pPr marL="0" indent="0">
              <a:buNone/>
            </a:pPr>
            <a:endParaRPr lang="en-US" sz="2400" cap="none" dirty="0">
              <a:solidFill>
                <a:srgbClr val="202124"/>
              </a:solidFill>
              <a:cs typeface="Al Nile" pitchFamily="2" charset="-78"/>
            </a:endParaRPr>
          </a:p>
          <a:p>
            <a:r>
              <a:rPr lang="en-US" sz="2400" b="0" i="0" cap="none" dirty="0">
                <a:solidFill>
                  <a:srgbClr val="231F20"/>
                </a:solidFill>
                <a:effectLst/>
                <a:cs typeface="Al Nile" pitchFamily="2" charset="-78"/>
              </a:rPr>
              <a:t>Keloids come from the overgrowth of scar tissue. Keloid scars tend to be larger than the original wound itself</a:t>
            </a:r>
            <a:r>
              <a:rPr lang="en-US" sz="2400" b="0" i="0" cap="none" dirty="0">
                <a:solidFill>
                  <a:srgbClr val="202124"/>
                </a:solidFill>
                <a:effectLst/>
                <a:cs typeface="Al Nile" pitchFamily="2" charset="-78"/>
              </a:rPr>
              <a:t>.</a:t>
            </a:r>
          </a:p>
          <a:p>
            <a:pPr marL="0" indent="0">
              <a:buNone/>
            </a:pPr>
            <a:endParaRPr lang="en-AE" sz="2400" cap="none" dirty="0">
              <a:solidFill>
                <a:schemeClr val="accent1">
                  <a:lumMod val="75000"/>
                </a:schemeClr>
              </a:solidFill>
              <a:cs typeface="Al Nile" pitchFamily="2" charset="-78"/>
            </a:endParaRPr>
          </a:p>
          <a:p>
            <a:pPr marL="0" indent="0">
              <a:buNone/>
            </a:pPr>
            <a:endParaRPr lang="en-GB"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AC0307D0-2236-96DD-C4A4-F4DEAA373CC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9C376C79-7FB9-A6FD-8F9C-C14007E87788}"/>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1635908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93196-74E2-061B-6C2A-D6C801609FCC}"/>
              </a:ext>
            </a:extLst>
          </p:cNvPr>
          <p:cNvSpPr>
            <a:spLocks noGrp="1"/>
          </p:cNvSpPr>
          <p:nvPr>
            <p:ph idx="1"/>
          </p:nvPr>
        </p:nvSpPr>
        <p:spPr>
          <a:xfrm>
            <a:off x="913774" y="2458533"/>
            <a:ext cx="10364452" cy="4268837"/>
          </a:xfrm>
        </p:spPr>
        <p:txBody>
          <a:bodyPr>
            <a:noAutofit/>
          </a:bodyPr>
          <a:lstStyle/>
          <a:p>
            <a:pPr algn="l"/>
            <a:r>
              <a:rPr lang="en-US" sz="2400" b="1" i="0" cap="none" dirty="0">
                <a:solidFill>
                  <a:srgbClr val="231F20"/>
                </a:solidFill>
                <a:effectLst/>
              </a:rPr>
              <a:t>Reason</a:t>
            </a:r>
            <a:r>
              <a:rPr lang="en-US" sz="2400" b="0" i="0" cap="none" dirty="0">
                <a:solidFill>
                  <a:srgbClr val="231F20"/>
                </a:solidFill>
                <a:effectLst/>
              </a:rPr>
              <a:t> </a:t>
            </a:r>
            <a:r>
              <a:rPr lang="en-US" sz="2400" b="0" i="0" cap="none" dirty="0">
                <a:solidFill>
                  <a:srgbClr val="231F20"/>
                </a:solidFill>
                <a:effectLst/>
                <a:cs typeface="Al Nile" pitchFamily="2" charset="-78"/>
              </a:rPr>
              <a:t>: Most types of skin injury can contribute to keloid scarring, these include:</a:t>
            </a:r>
          </a:p>
          <a:p>
            <a:pPr algn="l">
              <a:buFont typeface="Courier New" panose="02070309020205020404" pitchFamily="49" charset="0"/>
              <a:buChar char="o"/>
            </a:pPr>
            <a:r>
              <a:rPr lang="en-US" sz="2400" cap="none" dirty="0">
                <a:cs typeface="Al Nile" pitchFamily="2" charset="-78"/>
              </a:rPr>
              <a:t>Acne scars</a:t>
            </a:r>
            <a:endParaRPr lang="en-US" sz="2400" b="0" i="0" cap="none" dirty="0">
              <a:effectLst/>
              <a:cs typeface="Al Nile" pitchFamily="2" charset="-78"/>
            </a:endParaRPr>
          </a:p>
          <a:p>
            <a:pPr algn="l">
              <a:buFont typeface="Courier New" panose="02070309020205020404" pitchFamily="49" charset="0"/>
              <a:buChar char="o"/>
            </a:pPr>
            <a:r>
              <a:rPr lang="en-US" sz="2400" b="0" i="0" u="none" strike="noStrike" cap="none" dirty="0">
                <a:effectLst/>
                <a:cs typeface="Al Nile" pitchFamily="2" charset="-78"/>
              </a:rPr>
              <a:t>Burns</a:t>
            </a:r>
            <a:endParaRPr lang="en-US" sz="2400" b="0" i="0" cap="none" dirty="0">
              <a:effectLst/>
              <a:cs typeface="Al Nile" pitchFamily="2" charset="-78"/>
            </a:endParaRPr>
          </a:p>
          <a:p>
            <a:pPr algn="l">
              <a:buFont typeface="Courier New" panose="02070309020205020404" pitchFamily="49" charset="0"/>
              <a:buChar char="o"/>
            </a:pPr>
            <a:r>
              <a:rPr lang="en-US" sz="2400" b="0" i="0" u="none" strike="noStrike" cap="none" dirty="0">
                <a:effectLst/>
                <a:cs typeface="Al Nile" pitchFamily="2" charset="-78"/>
              </a:rPr>
              <a:t>Chickenpox scar</a:t>
            </a:r>
            <a:endParaRPr lang="en-US" sz="2400" b="0" i="0" cap="none" dirty="0">
              <a:effectLst/>
              <a:cs typeface="Al Nile" pitchFamily="2" charset="-78"/>
            </a:endParaRPr>
          </a:p>
          <a:p>
            <a:pPr algn="l">
              <a:buFont typeface="Courier New" panose="02070309020205020404" pitchFamily="49" charset="0"/>
              <a:buChar char="o"/>
            </a:pPr>
            <a:r>
              <a:rPr lang="en-US" sz="2400" b="0" i="0" u="none" strike="noStrike" cap="none" dirty="0">
                <a:effectLst/>
                <a:cs typeface="Al Nile" pitchFamily="2" charset="-78"/>
              </a:rPr>
              <a:t>Ear </a:t>
            </a:r>
            <a:r>
              <a:rPr lang="en-US" sz="2400" cap="none" dirty="0">
                <a:cs typeface="Al Nile" pitchFamily="2" charset="-78"/>
              </a:rPr>
              <a:t>piercing</a:t>
            </a:r>
            <a:r>
              <a:rPr lang="en-US" sz="2400" b="0" i="0" u="none" strike="noStrike" cap="none" dirty="0">
                <a:effectLst/>
                <a:cs typeface="Al Nile" pitchFamily="2" charset="-78"/>
              </a:rPr>
              <a:t> </a:t>
            </a:r>
            <a:endParaRPr lang="en-US" sz="2400" b="0" i="0" cap="none" dirty="0">
              <a:effectLst/>
              <a:cs typeface="Al Nile" pitchFamily="2" charset="-78"/>
            </a:endParaRPr>
          </a:p>
          <a:p>
            <a:pPr algn="l">
              <a:buFont typeface="Courier New" panose="02070309020205020404" pitchFamily="49" charset="0"/>
              <a:buChar char="o"/>
            </a:pPr>
            <a:r>
              <a:rPr lang="en-US" sz="2400" b="0" i="0" cap="none" dirty="0">
                <a:effectLst/>
                <a:cs typeface="Al Nile" pitchFamily="2" charset="-78"/>
              </a:rPr>
              <a:t>Scratches</a:t>
            </a:r>
          </a:p>
          <a:p>
            <a:r>
              <a:rPr lang="en-US" sz="2400" b="1" cap="none" dirty="0">
                <a:cs typeface="Al Nile" pitchFamily="2" charset="-78"/>
              </a:rPr>
              <a:t>T</a:t>
            </a:r>
            <a:r>
              <a:rPr lang="en-AE" sz="2400" b="1" cap="none" dirty="0">
                <a:cs typeface="Al Nile" pitchFamily="2" charset="-78"/>
              </a:rPr>
              <a:t>reatment </a:t>
            </a:r>
            <a:r>
              <a:rPr lang="en-AE" sz="2400" cap="none" dirty="0">
                <a:cs typeface="Al Nile" pitchFamily="2" charset="-78"/>
              </a:rPr>
              <a:t>: Always send the case to the dermatology doctor .</a:t>
            </a:r>
          </a:p>
          <a:p>
            <a:pPr marL="0" indent="0">
              <a:buNone/>
            </a:pPr>
            <a:endParaRPr lang="en-AE" sz="2400" cap="none" dirty="0"/>
          </a:p>
        </p:txBody>
      </p:sp>
      <p:sp>
        <p:nvSpPr>
          <p:cNvPr id="4" name="Title 1">
            <a:extLst>
              <a:ext uri="{FF2B5EF4-FFF2-40B4-BE49-F238E27FC236}">
                <a16:creationId xmlns:a16="http://schemas.microsoft.com/office/drawing/2014/main" id="{FAC2E65D-236B-9DC2-4363-77756A2F5D2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B6D2B9F-D380-7512-5368-0A50217A621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0735764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person's skin&#10;&#10;Description automatically generated with medium confidence">
            <a:extLst>
              <a:ext uri="{FF2B5EF4-FFF2-40B4-BE49-F238E27FC236}">
                <a16:creationId xmlns:a16="http://schemas.microsoft.com/office/drawing/2014/main" id="{E8764379-4D94-D074-DE54-5EA33E09B5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4" y="2825589"/>
            <a:ext cx="4455341" cy="2964827"/>
          </a:xfrm>
        </p:spPr>
      </p:pic>
      <p:sp>
        <p:nvSpPr>
          <p:cNvPr id="4" name="Title 1">
            <a:extLst>
              <a:ext uri="{FF2B5EF4-FFF2-40B4-BE49-F238E27FC236}">
                <a16:creationId xmlns:a16="http://schemas.microsoft.com/office/drawing/2014/main" id="{97587083-8340-5BAD-F2C3-CB2F9D5EC9B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up of a person's ear&#10;&#10;Description automatically generated with medium confidence">
            <a:extLst>
              <a:ext uri="{FF2B5EF4-FFF2-40B4-BE49-F238E27FC236}">
                <a16:creationId xmlns:a16="http://schemas.microsoft.com/office/drawing/2014/main" id="{42D46F72-6490-7D43-976A-F4960018F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893" y="2812526"/>
            <a:ext cx="5294334" cy="2964827"/>
          </a:xfrm>
          <a:prstGeom prst="rect">
            <a:avLst/>
          </a:prstGeom>
        </p:spPr>
      </p:pic>
      <p:sp>
        <p:nvSpPr>
          <p:cNvPr id="10" name="TextBox 9">
            <a:extLst>
              <a:ext uri="{FF2B5EF4-FFF2-40B4-BE49-F238E27FC236}">
                <a16:creationId xmlns:a16="http://schemas.microsoft.com/office/drawing/2014/main" id="{146266E5-76F3-DDDA-0D44-D86D100FA04B}"/>
              </a:ext>
            </a:extLst>
          </p:cNvPr>
          <p:cNvSpPr txBox="1"/>
          <p:nvPr/>
        </p:nvSpPr>
        <p:spPr>
          <a:xfrm>
            <a:off x="8258800" y="5999422"/>
            <a:ext cx="1066510" cy="461665"/>
          </a:xfrm>
          <a:prstGeom prst="rect">
            <a:avLst/>
          </a:prstGeom>
          <a:noFill/>
        </p:spPr>
        <p:txBody>
          <a:bodyPr wrap="none" rtlCol="0">
            <a:spAutoFit/>
          </a:bodyPr>
          <a:lstStyle/>
          <a:p>
            <a:r>
              <a:rPr lang="en-AE" sz="2400" dirty="0"/>
              <a:t>Keloids</a:t>
            </a:r>
          </a:p>
        </p:txBody>
      </p:sp>
      <p:sp>
        <p:nvSpPr>
          <p:cNvPr id="2" name="TextBox 1">
            <a:extLst>
              <a:ext uri="{FF2B5EF4-FFF2-40B4-BE49-F238E27FC236}">
                <a16:creationId xmlns:a16="http://schemas.microsoft.com/office/drawing/2014/main" id="{6B8D880F-DBAF-3A2E-EA42-A7735148EEA7}"/>
              </a:ext>
            </a:extLst>
          </p:cNvPr>
          <p:cNvSpPr txBox="1"/>
          <p:nvPr/>
        </p:nvSpPr>
        <p:spPr>
          <a:xfrm>
            <a:off x="2480663" y="5999421"/>
            <a:ext cx="1066510" cy="461665"/>
          </a:xfrm>
          <a:prstGeom prst="rect">
            <a:avLst/>
          </a:prstGeom>
          <a:noFill/>
        </p:spPr>
        <p:txBody>
          <a:bodyPr wrap="none" rtlCol="0">
            <a:spAutoFit/>
          </a:bodyPr>
          <a:lstStyle/>
          <a:p>
            <a:r>
              <a:rPr lang="en-AE" sz="2400" dirty="0"/>
              <a:t>Keloids</a:t>
            </a:r>
          </a:p>
        </p:txBody>
      </p:sp>
    </p:spTree>
    <p:extLst>
      <p:ext uri="{BB962C8B-B14F-4D97-AF65-F5344CB8AC3E}">
        <p14:creationId xmlns:p14="http://schemas.microsoft.com/office/powerpoint/2010/main" val="4785575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FBBBA-8956-2F86-B28C-70305BAACDAC}"/>
              </a:ext>
            </a:extLst>
          </p:cNvPr>
          <p:cNvSpPr>
            <a:spLocks noGrp="1"/>
          </p:cNvSpPr>
          <p:nvPr>
            <p:ph idx="1"/>
          </p:nvPr>
        </p:nvSpPr>
        <p:spPr>
          <a:xfrm>
            <a:off x="913774" y="2312694"/>
            <a:ext cx="10364452" cy="3846681"/>
          </a:xfrm>
        </p:spPr>
        <p:txBody>
          <a:bodyPr>
            <a:normAutofit/>
          </a:bodyPr>
          <a:lstStyle/>
          <a:p>
            <a:pPr marL="0" indent="0">
              <a:buNone/>
            </a:pPr>
            <a:r>
              <a:rPr lang="en-GB" sz="2400" b="1" cap="none" dirty="0">
                <a:solidFill>
                  <a:schemeClr val="accent1">
                    <a:lumMod val="75000"/>
                  </a:schemeClr>
                </a:solidFill>
              </a:rPr>
              <a:t>8) Crow’s Feet: </a:t>
            </a:r>
            <a:r>
              <a:rPr lang="en-GB" sz="2400" cap="none" dirty="0"/>
              <a:t>T</a:t>
            </a:r>
            <a:r>
              <a:rPr lang="en-US" sz="2400" cap="none" dirty="0">
                <a:cs typeface="Al Nile" pitchFamily="2" charset="-78"/>
              </a:rPr>
              <a:t>he wrinkles located in the corner of the eye</a:t>
            </a:r>
            <a:r>
              <a:rPr lang="en-AE" sz="2400" cap="none" dirty="0">
                <a:cs typeface="Al Nile" pitchFamily="2" charset="-78"/>
              </a:rPr>
              <a:t>, </a:t>
            </a:r>
            <a:r>
              <a:rPr lang="en-US" sz="2400" cap="none" dirty="0">
                <a:cs typeface="Al Nile" pitchFamily="2" charset="-78"/>
              </a:rPr>
              <a:t>there are two different types of wrinkles: </a:t>
            </a:r>
            <a:r>
              <a:rPr lang="en-US" sz="2400" b="1" cap="none" dirty="0">
                <a:cs typeface="Al Nile" pitchFamily="2" charset="-78"/>
              </a:rPr>
              <a:t>dynamic and static.</a:t>
            </a:r>
          </a:p>
          <a:p>
            <a:pPr marL="0" indent="0">
              <a:buNone/>
            </a:pPr>
            <a:r>
              <a:rPr lang="en-US" sz="2400" b="1" cap="none" dirty="0">
                <a:cs typeface="Al Nile" pitchFamily="2" charset="-78"/>
              </a:rPr>
              <a:t>Dynamic</a:t>
            </a:r>
            <a:r>
              <a:rPr lang="en-US" sz="2400" cap="none" dirty="0">
                <a:cs typeface="Al Nile" pitchFamily="2" charset="-78"/>
              </a:rPr>
              <a:t> wrinkles are those that appear during muscle contraction.</a:t>
            </a:r>
          </a:p>
          <a:p>
            <a:pPr marL="0" indent="0">
              <a:buNone/>
            </a:pPr>
            <a:r>
              <a:rPr lang="en-US" sz="2400" b="1" cap="none" dirty="0">
                <a:cs typeface="Al Nile" pitchFamily="2" charset="-78"/>
              </a:rPr>
              <a:t>Static </a:t>
            </a:r>
            <a:r>
              <a:rPr lang="en-US" sz="2400" cap="none" dirty="0">
                <a:cs typeface="Al Nile" pitchFamily="2" charset="-78"/>
              </a:rPr>
              <a:t>wrinkles may worsen with muscle contraction, but they are visible all the time, even when the face is at rest.</a:t>
            </a:r>
            <a:endParaRPr lang="en-GB" sz="2400" cap="none" dirty="0">
              <a:cs typeface="Al Nile" pitchFamily="2" charset="-78"/>
            </a:endParaRPr>
          </a:p>
        </p:txBody>
      </p:sp>
      <p:sp>
        <p:nvSpPr>
          <p:cNvPr id="4" name="Title 1">
            <a:extLst>
              <a:ext uri="{FF2B5EF4-FFF2-40B4-BE49-F238E27FC236}">
                <a16:creationId xmlns:a16="http://schemas.microsoft.com/office/drawing/2014/main" id="{1A048B7A-9105-0878-9885-CDFA69E243B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7" name="Picture 6" descr="Diagram&#10;&#10;Description automatically generated with medium confidence">
            <a:extLst>
              <a:ext uri="{FF2B5EF4-FFF2-40B4-BE49-F238E27FC236}">
                <a16:creationId xmlns:a16="http://schemas.microsoft.com/office/drawing/2014/main" id="{16F4DFFB-9847-7F64-93B3-62F7EC1DA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387097"/>
            <a:ext cx="3492500" cy="2324100"/>
          </a:xfrm>
          <a:prstGeom prst="rect">
            <a:avLst/>
          </a:prstGeom>
        </p:spPr>
      </p:pic>
      <p:sp>
        <p:nvSpPr>
          <p:cNvPr id="8" name="TextBox 7">
            <a:extLst>
              <a:ext uri="{FF2B5EF4-FFF2-40B4-BE49-F238E27FC236}">
                <a16:creationId xmlns:a16="http://schemas.microsoft.com/office/drawing/2014/main" id="{7EB11061-DB2D-A0E7-5FAA-97D245894527}"/>
              </a:ext>
            </a:extLst>
          </p:cNvPr>
          <p:cNvSpPr txBox="1"/>
          <p:nvPr/>
        </p:nvSpPr>
        <p:spPr>
          <a:xfrm>
            <a:off x="9684247" y="5973620"/>
            <a:ext cx="1557542" cy="461665"/>
          </a:xfrm>
          <a:prstGeom prst="rect">
            <a:avLst/>
          </a:prstGeom>
          <a:noFill/>
        </p:spPr>
        <p:txBody>
          <a:bodyPr wrap="none" rtlCol="0">
            <a:spAutoFit/>
          </a:bodyPr>
          <a:lstStyle/>
          <a:p>
            <a:r>
              <a:rPr lang="en-US" sz="2400" dirty="0"/>
              <a:t>Crow's</a:t>
            </a:r>
            <a:r>
              <a:rPr lang="en-AE" sz="2400" dirty="0"/>
              <a:t> feet</a:t>
            </a:r>
          </a:p>
        </p:txBody>
      </p:sp>
    </p:spTree>
    <p:extLst>
      <p:ext uri="{BB962C8B-B14F-4D97-AF65-F5344CB8AC3E}">
        <p14:creationId xmlns:p14="http://schemas.microsoft.com/office/powerpoint/2010/main" val="19089568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149A5-34E9-A447-934C-43850DD591D5}"/>
              </a:ext>
            </a:extLst>
          </p:cNvPr>
          <p:cNvSpPr>
            <a:spLocks noGrp="1"/>
          </p:cNvSpPr>
          <p:nvPr>
            <p:ph idx="1"/>
          </p:nvPr>
        </p:nvSpPr>
        <p:spPr>
          <a:xfrm>
            <a:off x="913774" y="2475741"/>
            <a:ext cx="10364452" cy="4251630"/>
          </a:xfrm>
        </p:spPr>
        <p:txBody>
          <a:bodyPr>
            <a:noAutofit/>
          </a:bodyPr>
          <a:lstStyle/>
          <a:p>
            <a:pPr marL="0" indent="0">
              <a:buNone/>
            </a:pPr>
            <a:r>
              <a:rPr lang="en-AE" sz="2400" cap="none" dirty="0">
                <a:solidFill>
                  <a:schemeClr val="accent1">
                    <a:lumMod val="75000"/>
                  </a:schemeClr>
                </a:solidFill>
              </a:rPr>
              <a:t>9) </a:t>
            </a:r>
            <a:r>
              <a:rPr lang="en-GB" sz="2400" b="1" cap="none" dirty="0">
                <a:solidFill>
                  <a:schemeClr val="accent1">
                    <a:lumMod val="75000"/>
                  </a:schemeClr>
                </a:solidFill>
              </a:rPr>
              <a:t>Milia (Whiteheads)</a:t>
            </a:r>
            <a:r>
              <a:rPr lang="en-US" sz="2400" b="1" cap="none" dirty="0">
                <a:solidFill>
                  <a:schemeClr val="accent1">
                    <a:lumMod val="75000"/>
                  </a:schemeClr>
                </a:solidFill>
              </a:rPr>
              <a:t> : </a:t>
            </a:r>
            <a:r>
              <a:rPr lang="en-US" sz="2400" cap="none" dirty="0">
                <a:cs typeface="Al Nile" pitchFamily="2" charset="-78"/>
              </a:rPr>
              <a:t>Is</a:t>
            </a:r>
            <a:r>
              <a:rPr lang="en-US" sz="2400" b="0" i="0" cap="none" dirty="0">
                <a:effectLst/>
                <a:cs typeface="Al Nile" pitchFamily="2" charset="-78"/>
              </a:rPr>
              <a:t> a small, white bump that typically appears on the nose and cheeks. These cysts are often found in groups. Multiple cysts are called milia. They’re usually not itchy or painful. However, they may cause discomfort for some people.</a:t>
            </a:r>
          </a:p>
          <a:p>
            <a:pPr marL="0" indent="0">
              <a:buNone/>
            </a:pPr>
            <a:r>
              <a:rPr lang="en-US" sz="2400" b="0" i="0" cap="none" dirty="0">
                <a:effectLst/>
                <a:cs typeface="Al Nile" pitchFamily="2" charset="-78"/>
              </a:rPr>
              <a:t>T’s common to confuse the white bumps on your face with </a:t>
            </a:r>
            <a:r>
              <a:rPr lang="en-US" sz="2400" b="0" i="0" u="none" strike="noStrike" cap="none" dirty="0">
                <a:effectLst/>
                <a:cs typeface="Al Nile" pitchFamily="2" charset="-78"/>
              </a:rPr>
              <a:t>whiteheads</a:t>
            </a:r>
            <a:r>
              <a:rPr lang="en-US" sz="2400" b="0" i="0" cap="none" dirty="0">
                <a:effectLst/>
                <a:cs typeface="Al Nile" pitchFamily="2" charset="-78"/>
              </a:rPr>
              <a:t>, which are a type of </a:t>
            </a:r>
            <a:r>
              <a:rPr lang="en-US" sz="2400" cap="none" dirty="0">
                <a:cs typeface="Al Nile" pitchFamily="2" charset="-78"/>
              </a:rPr>
              <a:t>acne.</a:t>
            </a:r>
          </a:p>
          <a:p>
            <a:pPr marL="0" indent="0">
              <a:buNone/>
            </a:pPr>
            <a:r>
              <a:rPr lang="en-US" sz="2400" b="0" i="0" cap="none" dirty="0">
                <a:effectLst/>
                <a:cs typeface="Al Nile" pitchFamily="2" charset="-78"/>
              </a:rPr>
              <a:t>Milia aren’t a type of acne</a:t>
            </a:r>
            <a:r>
              <a:rPr lang="en-US" sz="2400" b="0" i="0" cap="none" dirty="0">
                <a:solidFill>
                  <a:srgbClr val="343536"/>
                </a:solidFill>
                <a:effectLst/>
                <a:cs typeface="Al Nile" pitchFamily="2" charset="-78"/>
              </a:rPr>
              <a:t>.</a:t>
            </a:r>
          </a:p>
          <a:p>
            <a:pPr marL="0" indent="0">
              <a:buNone/>
            </a:pPr>
            <a:r>
              <a:rPr lang="en-US" sz="2400" b="0" i="0" cap="none" dirty="0">
                <a:effectLst/>
                <a:cs typeface="Al Nile" pitchFamily="2" charset="-78"/>
              </a:rPr>
              <a:t>About 40% to 50% of </a:t>
            </a:r>
            <a:r>
              <a:rPr lang="en-US" sz="2400" b="0" i="0" cap="none" dirty="0" err="1">
                <a:effectLst/>
                <a:cs typeface="Al Nile" pitchFamily="2" charset="-78"/>
              </a:rPr>
              <a:t>u.S.</a:t>
            </a:r>
            <a:r>
              <a:rPr lang="en-US" sz="2400" b="0" i="0" cap="none" dirty="0">
                <a:effectLst/>
                <a:cs typeface="Al Nile" pitchFamily="2" charset="-78"/>
              </a:rPr>
              <a:t> Newborns have milia, adults can get milia too.</a:t>
            </a:r>
            <a:endParaRPr lang="en-US" sz="2400" b="1" cap="none" dirty="0">
              <a:cs typeface="Al Nile" pitchFamily="2" charset="-78"/>
            </a:endParaRPr>
          </a:p>
          <a:p>
            <a:pPr marL="0" indent="0">
              <a:buNone/>
            </a:pPr>
            <a:endParaRPr lang="en-AE" sz="2400" cap="none" dirty="0">
              <a:solidFill>
                <a:schemeClr val="accent1">
                  <a:lumMod val="75000"/>
                </a:schemeClr>
              </a:solidFill>
            </a:endParaRPr>
          </a:p>
        </p:txBody>
      </p:sp>
      <p:sp>
        <p:nvSpPr>
          <p:cNvPr id="4" name="Title 1">
            <a:extLst>
              <a:ext uri="{FF2B5EF4-FFF2-40B4-BE49-F238E27FC236}">
                <a16:creationId xmlns:a16="http://schemas.microsoft.com/office/drawing/2014/main" id="{A0B4C50C-E69D-EE20-3C38-9A8CFEF5763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63277BA-36DB-23AF-892A-701BEF4C05F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675171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66DEE-8AFB-2EEE-E979-2A797EE26348}"/>
              </a:ext>
            </a:extLst>
          </p:cNvPr>
          <p:cNvSpPr>
            <a:spLocks noGrp="1"/>
          </p:cNvSpPr>
          <p:nvPr>
            <p:ph idx="1"/>
          </p:nvPr>
        </p:nvSpPr>
        <p:spPr>
          <a:xfrm>
            <a:off x="913774" y="2406282"/>
            <a:ext cx="10364452" cy="4451718"/>
          </a:xfrm>
        </p:spPr>
        <p:txBody>
          <a:bodyPr>
            <a:normAutofit/>
          </a:bodyPr>
          <a:lstStyle/>
          <a:p>
            <a:r>
              <a:rPr lang="en-US" sz="2400" b="1" i="0" cap="none" dirty="0">
                <a:solidFill>
                  <a:srgbClr val="343536"/>
                </a:solidFill>
                <a:effectLst/>
              </a:rPr>
              <a:t>What causes milia?</a:t>
            </a:r>
          </a:p>
          <a:p>
            <a:pPr marL="0" indent="0">
              <a:buNone/>
            </a:pPr>
            <a:r>
              <a:rPr lang="en-US" sz="2400" cap="none" dirty="0">
                <a:cs typeface="Al Nile" pitchFamily="2" charset="-78"/>
              </a:rPr>
              <a:t>Trapped dead skin cells that form cysts below the surface of your skin cause milia. Your body naturally gets rid of dead skin cells by shedding them to make room for new cells to grow and take their place. When your old skin cells don’t fall off of your body, new skin grows on top of them and traps them underneath. Your dead skin cells harden and turn into cysts.</a:t>
            </a:r>
            <a:endParaRPr lang="en-AE" sz="2400" cap="none" dirty="0">
              <a:cs typeface="Al Nile" pitchFamily="2" charset="-78"/>
            </a:endParaRPr>
          </a:p>
        </p:txBody>
      </p:sp>
      <p:sp>
        <p:nvSpPr>
          <p:cNvPr id="4" name="Title 1">
            <a:extLst>
              <a:ext uri="{FF2B5EF4-FFF2-40B4-BE49-F238E27FC236}">
                <a16:creationId xmlns:a16="http://schemas.microsoft.com/office/drawing/2014/main" id="{BB500AC9-393F-1F0E-2277-9FA8937F6430}"/>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14D8DEFC-5C64-5F31-445F-6941D13E541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1824929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E6234-BBF9-402F-9C72-6AD5993CB672}"/>
              </a:ext>
            </a:extLst>
          </p:cNvPr>
          <p:cNvSpPr>
            <a:spLocks noGrp="1"/>
          </p:cNvSpPr>
          <p:nvPr>
            <p:ph idx="1"/>
          </p:nvPr>
        </p:nvSpPr>
        <p:spPr>
          <a:xfrm>
            <a:off x="913775" y="2449616"/>
            <a:ext cx="10364452" cy="4656578"/>
          </a:xfrm>
        </p:spPr>
        <p:txBody>
          <a:bodyPr>
            <a:normAutofit/>
          </a:bodyPr>
          <a:lstStyle/>
          <a:p>
            <a:pPr marL="0" indent="0">
              <a:buNone/>
            </a:pPr>
            <a:r>
              <a:rPr lang="en-AE" sz="2400" b="1" cap="none" dirty="0">
                <a:solidFill>
                  <a:schemeClr val="accent1">
                    <a:lumMod val="75000"/>
                  </a:schemeClr>
                </a:solidFill>
              </a:rPr>
              <a:t>10) </a:t>
            </a:r>
            <a:r>
              <a:rPr lang="en-GB" sz="2400" b="1" cap="none" dirty="0" err="1">
                <a:solidFill>
                  <a:schemeClr val="accent1">
                    <a:lumMod val="75000"/>
                  </a:schemeClr>
                </a:solidFill>
              </a:rPr>
              <a:t>Comedones</a:t>
            </a:r>
            <a:r>
              <a:rPr lang="en-GB" sz="2400" b="1" cap="none" dirty="0">
                <a:solidFill>
                  <a:schemeClr val="accent1">
                    <a:lumMod val="75000"/>
                  </a:schemeClr>
                </a:solidFill>
              </a:rPr>
              <a:t> (Blackheads):</a:t>
            </a:r>
          </a:p>
          <a:p>
            <a:pPr marL="0" indent="0">
              <a:buNone/>
            </a:pPr>
            <a:r>
              <a:rPr lang="en-US" sz="2400" i="0" cap="none" dirty="0" err="1">
                <a:effectLst/>
                <a:cs typeface="Al Nile" pitchFamily="2" charset="-78"/>
              </a:rPr>
              <a:t>Comedonal</a:t>
            </a:r>
            <a:r>
              <a:rPr lang="en-US" sz="2400" i="0" cap="none" dirty="0">
                <a:effectLst/>
                <a:cs typeface="Al Nile" pitchFamily="2" charset="-78"/>
              </a:rPr>
              <a:t> acne occurs when a hair follicle is blocked by </a:t>
            </a:r>
            <a:r>
              <a:rPr lang="en-US" sz="2400" cap="none" dirty="0">
                <a:cs typeface="Al Nile" pitchFamily="2" charset="-78"/>
              </a:rPr>
              <a:t>sebum</a:t>
            </a:r>
            <a:r>
              <a:rPr lang="en-US" sz="2400" i="0" cap="none" dirty="0">
                <a:effectLst/>
                <a:cs typeface="Al Nile" pitchFamily="2" charset="-78"/>
              </a:rPr>
              <a:t> (a waxy skin oil) and dead skin cells.</a:t>
            </a:r>
            <a:endParaRPr lang="en-GB" sz="2400" cap="none" dirty="0">
              <a:cs typeface="Al Nile" pitchFamily="2" charset="-78"/>
            </a:endParaRPr>
          </a:p>
          <a:p>
            <a:pPr marL="0" indent="0">
              <a:buNone/>
            </a:pPr>
            <a:r>
              <a:rPr lang="en-US" sz="2400" i="0" cap="none" dirty="0">
                <a:effectLst/>
                <a:cs typeface="Al Nile" pitchFamily="2" charset="-78"/>
              </a:rPr>
              <a:t>A single bump is referred to as a </a:t>
            </a:r>
            <a:r>
              <a:rPr lang="en-US" sz="2400" cap="none" dirty="0" err="1">
                <a:effectLst/>
                <a:cs typeface="Al Nile" pitchFamily="2" charset="-78"/>
              </a:rPr>
              <a:t>comedo</a:t>
            </a:r>
            <a:r>
              <a:rPr lang="en-US" sz="2400" i="0" cap="none" dirty="0">
                <a:effectLst/>
                <a:cs typeface="Al Nile" pitchFamily="2" charset="-78"/>
              </a:rPr>
              <a:t>, while multiple bumps are called </a:t>
            </a:r>
            <a:r>
              <a:rPr lang="en-US" sz="2400" cap="none" dirty="0" err="1">
                <a:effectLst/>
                <a:cs typeface="Al Nile" pitchFamily="2" charset="-78"/>
              </a:rPr>
              <a:t>comedones</a:t>
            </a:r>
            <a:r>
              <a:rPr lang="en-US" sz="2400" i="0" cap="none" dirty="0">
                <a:effectLst/>
                <a:cs typeface="Al Nile" pitchFamily="2" charset="-78"/>
              </a:rPr>
              <a:t>.</a:t>
            </a:r>
          </a:p>
          <a:p>
            <a:pPr marL="0" indent="0">
              <a:buNone/>
            </a:pPr>
            <a:r>
              <a:rPr lang="en-US" sz="2400" i="0" cap="none" dirty="0" err="1">
                <a:effectLst/>
                <a:cs typeface="Al Nile" pitchFamily="2" charset="-78"/>
              </a:rPr>
              <a:t>Comedones</a:t>
            </a:r>
            <a:r>
              <a:rPr lang="en-US" sz="2400" i="0" cap="none" dirty="0">
                <a:effectLst/>
                <a:cs typeface="Al Nile" pitchFamily="2" charset="-78"/>
              </a:rPr>
              <a:t> are not red or inflamed like a typical pimple</a:t>
            </a:r>
            <a:r>
              <a:rPr lang="en-US" sz="2400" cap="none" dirty="0">
                <a:cs typeface="Al Nile" pitchFamily="2" charset="-78"/>
              </a:rPr>
              <a:t>.</a:t>
            </a:r>
          </a:p>
          <a:p>
            <a:pPr marL="0" indent="0">
              <a:buNone/>
            </a:pPr>
            <a:r>
              <a:rPr lang="en-US" sz="2400" i="0" cap="none" dirty="0" err="1">
                <a:effectLst/>
                <a:cs typeface="Al Nile" pitchFamily="2" charset="-78"/>
              </a:rPr>
              <a:t>Comedones</a:t>
            </a:r>
            <a:r>
              <a:rPr lang="en-US" sz="2400" i="0" cap="none" dirty="0">
                <a:effectLst/>
                <a:cs typeface="Al Nile" pitchFamily="2" charset="-78"/>
              </a:rPr>
              <a:t> can sometimes become acne pimples if you try to pop them, allowing bacteria easy access to broken tissue.</a:t>
            </a:r>
            <a:endParaRPr lang="en-AE" sz="2400" cap="none" dirty="0">
              <a:cs typeface="Al Nile" pitchFamily="2" charset="-78"/>
            </a:endParaRPr>
          </a:p>
        </p:txBody>
      </p:sp>
      <p:sp>
        <p:nvSpPr>
          <p:cNvPr id="4" name="Title 1">
            <a:extLst>
              <a:ext uri="{FF2B5EF4-FFF2-40B4-BE49-F238E27FC236}">
                <a16:creationId xmlns:a16="http://schemas.microsoft.com/office/drawing/2014/main" id="{CC9D83C2-A2AD-2EA6-4B14-4CB6A917D6D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F801D93-D54E-DFE6-3CC8-FA5C175B465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73969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BF26-7AEF-B2C0-08B0-D7B8337A3AAB}"/>
              </a:ext>
            </a:extLst>
          </p:cNvPr>
          <p:cNvSpPr>
            <a:spLocks noGrp="1"/>
          </p:cNvSpPr>
          <p:nvPr>
            <p:ph idx="1"/>
          </p:nvPr>
        </p:nvSpPr>
        <p:spPr>
          <a:xfrm>
            <a:off x="913775" y="2327904"/>
            <a:ext cx="10364452" cy="4843604"/>
          </a:xfrm>
        </p:spPr>
        <p:txBody>
          <a:bodyPr>
            <a:noAutofit/>
          </a:bodyPr>
          <a:lstStyle/>
          <a:p>
            <a:pPr marL="0" indent="0">
              <a:lnSpc>
                <a:spcPct val="100000"/>
              </a:lnSpc>
              <a:buNone/>
            </a:pPr>
            <a:r>
              <a:rPr lang="en-US" sz="2400" b="1" i="0" cap="none" dirty="0">
                <a:solidFill>
                  <a:srgbClr val="212B32"/>
                </a:solidFill>
                <a:effectLst/>
              </a:rPr>
              <a:t>A basic first aid kit may contain : </a:t>
            </a:r>
            <a:endParaRPr lang="en-US" sz="2400" b="1" cap="none" dirty="0">
              <a:solidFill>
                <a:srgbClr val="212B32"/>
              </a:solidFill>
            </a:endParaRPr>
          </a:p>
          <a:p>
            <a:pPr algn="l">
              <a:lnSpc>
                <a:spcPct val="100000"/>
              </a:lnSpc>
              <a:buFont typeface="Courier New" panose="02070309020205020404" pitchFamily="49" charset="0"/>
              <a:buChar char="o"/>
            </a:pPr>
            <a:r>
              <a:rPr lang="en-US" sz="2400" b="0" i="0" cap="none" dirty="0">
                <a:solidFill>
                  <a:srgbClr val="212B32"/>
                </a:solidFill>
                <a:effectLst/>
              </a:rPr>
              <a:t>Plasters in a variety of different sizes and shapes</a:t>
            </a:r>
          </a:p>
          <a:p>
            <a:pPr algn="l">
              <a:lnSpc>
                <a:spcPct val="100000"/>
              </a:lnSpc>
              <a:buFont typeface="Courier New" panose="02070309020205020404" pitchFamily="49" charset="0"/>
              <a:buChar char="o"/>
            </a:pPr>
            <a:r>
              <a:rPr lang="en-US" sz="2400" b="0" i="0" cap="none" dirty="0">
                <a:solidFill>
                  <a:srgbClr val="212B32"/>
                </a:solidFill>
                <a:effectLst/>
              </a:rPr>
              <a:t>Small, medium and large sterile gauze dressings</a:t>
            </a:r>
          </a:p>
          <a:p>
            <a:pPr algn="l">
              <a:lnSpc>
                <a:spcPct val="100000"/>
              </a:lnSpc>
              <a:buFont typeface="Courier New" panose="02070309020205020404" pitchFamily="49" charset="0"/>
              <a:buChar char="o"/>
            </a:pPr>
            <a:r>
              <a:rPr lang="en-US" sz="2400" b="0" i="0" cap="none" dirty="0">
                <a:solidFill>
                  <a:srgbClr val="212B32"/>
                </a:solidFill>
                <a:effectLst/>
              </a:rPr>
              <a:t>At least 2 sterile eye dressings</a:t>
            </a:r>
          </a:p>
          <a:p>
            <a:pPr algn="l">
              <a:lnSpc>
                <a:spcPct val="100000"/>
              </a:lnSpc>
              <a:buFont typeface="Courier New" panose="02070309020205020404" pitchFamily="49" charset="0"/>
              <a:buChar char="o"/>
            </a:pPr>
            <a:r>
              <a:rPr lang="en-US" sz="2400" b="0" i="0" cap="none" dirty="0">
                <a:solidFill>
                  <a:srgbClr val="212B32"/>
                </a:solidFill>
                <a:effectLst/>
              </a:rPr>
              <a:t>Triangular bandages</a:t>
            </a:r>
          </a:p>
          <a:p>
            <a:pPr algn="l">
              <a:lnSpc>
                <a:spcPct val="100000"/>
              </a:lnSpc>
              <a:buFont typeface="Courier New" panose="02070309020205020404" pitchFamily="49" charset="0"/>
              <a:buChar char="o"/>
            </a:pPr>
            <a:r>
              <a:rPr lang="en-US" sz="2400" b="0" i="0" cap="none" dirty="0">
                <a:solidFill>
                  <a:srgbClr val="212B32"/>
                </a:solidFill>
                <a:effectLst/>
              </a:rPr>
              <a:t>Rolled bandages</a:t>
            </a:r>
          </a:p>
          <a:p>
            <a:pPr algn="l">
              <a:lnSpc>
                <a:spcPct val="100000"/>
              </a:lnSpc>
              <a:buFont typeface="Courier New" panose="02070309020205020404" pitchFamily="49" charset="0"/>
              <a:buChar char="o"/>
            </a:pPr>
            <a:r>
              <a:rPr lang="en-US" sz="2400" b="0" i="0" cap="none" dirty="0">
                <a:solidFill>
                  <a:srgbClr val="212B32"/>
                </a:solidFill>
                <a:effectLst/>
              </a:rPr>
              <a:t>Safety pins</a:t>
            </a:r>
          </a:p>
          <a:p>
            <a:pPr algn="l">
              <a:lnSpc>
                <a:spcPct val="100000"/>
              </a:lnSpc>
              <a:buFont typeface="Courier New" panose="02070309020205020404" pitchFamily="49" charset="0"/>
              <a:buChar char="o"/>
            </a:pPr>
            <a:r>
              <a:rPr lang="en-US" sz="2400" b="0" i="0" cap="none" dirty="0">
                <a:solidFill>
                  <a:srgbClr val="212B32"/>
                </a:solidFill>
                <a:effectLst/>
              </a:rPr>
              <a:t>Disposable sterile gloves</a:t>
            </a:r>
          </a:p>
          <a:p>
            <a:pPr algn="l">
              <a:lnSpc>
                <a:spcPct val="100000"/>
              </a:lnSpc>
              <a:buFont typeface="Courier New" panose="02070309020205020404" pitchFamily="49" charset="0"/>
              <a:buChar char="o"/>
            </a:pPr>
            <a:r>
              <a:rPr lang="en-US" sz="2400" b="0" i="0" cap="none" dirty="0">
                <a:solidFill>
                  <a:srgbClr val="212B32"/>
                </a:solidFill>
                <a:effectLst/>
              </a:rPr>
              <a:t>Tweezers</a:t>
            </a:r>
          </a:p>
          <a:p>
            <a:pPr marL="0" indent="0" algn="l">
              <a:lnSpc>
                <a:spcPct val="100000"/>
              </a:lnSpc>
              <a:buNone/>
            </a:pPr>
            <a:endParaRPr lang="en-US" sz="2400" b="0" i="0" cap="none" dirty="0">
              <a:solidFill>
                <a:srgbClr val="212B32"/>
              </a:solidFill>
              <a:effectLst/>
            </a:endParaRPr>
          </a:p>
          <a:p>
            <a:pPr>
              <a:lnSpc>
                <a:spcPct val="100000"/>
              </a:lnSpc>
              <a:buFont typeface="Courier New" panose="02070309020205020404" pitchFamily="49" charset="0"/>
              <a:buChar char="o"/>
            </a:pPr>
            <a:endParaRPr lang="en-AE" sz="2400" b="1" cap="none" dirty="0"/>
          </a:p>
        </p:txBody>
      </p:sp>
      <p:sp>
        <p:nvSpPr>
          <p:cNvPr id="4" name="Title 1">
            <a:extLst>
              <a:ext uri="{FF2B5EF4-FFF2-40B4-BE49-F238E27FC236}">
                <a16:creationId xmlns:a16="http://schemas.microsoft.com/office/drawing/2014/main" id="{39DE0C99-38D3-13E8-6ECB-EA5E6B8B304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FIRST AID</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67435EBC-AF6E-1FA9-03AF-A768F61F53FB}"/>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5877928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C0EED8-3494-55D0-E003-B6D11E7DFE07}"/>
              </a:ext>
            </a:extLst>
          </p:cNvPr>
          <p:cNvSpPr>
            <a:spLocks noGrp="1"/>
          </p:cNvSpPr>
          <p:nvPr>
            <p:ph idx="1"/>
          </p:nvPr>
        </p:nvSpPr>
        <p:spPr>
          <a:xfrm>
            <a:off x="913774" y="2449616"/>
            <a:ext cx="10364452" cy="3911995"/>
          </a:xfrm>
        </p:spPr>
        <p:txBody>
          <a:bodyPr>
            <a:noAutofit/>
          </a:bodyPr>
          <a:lstStyle/>
          <a:p>
            <a:r>
              <a:rPr lang="en-US" sz="2400" b="1" i="0" cap="none" dirty="0">
                <a:solidFill>
                  <a:srgbClr val="212121"/>
                </a:solidFill>
                <a:effectLst/>
              </a:rPr>
              <a:t>There are several types of </a:t>
            </a:r>
            <a:r>
              <a:rPr lang="en-US" sz="2400" b="1" i="0" cap="none" dirty="0" err="1">
                <a:solidFill>
                  <a:srgbClr val="212121"/>
                </a:solidFill>
                <a:effectLst/>
              </a:rPr>
              <a:t>comedonal</a:t>
            </a:r>
            <a:r>
              <a:rPr lang="en-US" sz="2400" b="1" i="0" cap="none" dirty="0">
                <a:solidFill>
                  <a:srgbClr val="212121"/>
                </a:solidFill>
                <a:effectLst/>
              </a:rPr>
              <a:t> acne blemishes : </a:t>
            </a:r>
          </a:p>
          <a:p>
            <a:pPr>
              <a:buFont typeface="Courier New" panose="02070309020205020404" pitchFamily="49" charset="0"/>
              <a:buChar char="o"/>
            </a:pPr>
            <a:r>
              <a:rPr lang="en-US" sz="2400" b="1" i="0" cap="none" dirty="0">
                <a:solidFill>
                  <a:srgbClr val="212121"/>
                </a:solidFill>
                <a:effectLst/>
              </a:rPr>
              <a:t>Closed </a:t>
            </a:r>
            <a:r>
              <a:rPr lang="en-US" sz="2400" b="1" i="0" cap="none" dirty="0" err="1">
                <a:solidFill>
                  <a:srgbClr val="212121"/>
                </a:solidFill>
                <a:effectLst/>
              </a:rPr>
              <a:t>comedones</a:t>
            </a:r>
            <a:r>
              <a:rPr lang="en-US" sz="2400" b="1" i="0" cap="none" dirty="0">
                <a:solidFill>
                  <a:srgbClr val="212121"/>
                </a:solidFill>
                <a:effectLst/>
              </a:rPr>
              <a:t>: </a:t>
            </a:r>
            <a:r>
              <a:rPr lang="en-US" sz="2400" i="0" cap="none" dirty="0">
                <a:solidFill>
                  <a:srgbClr val="212121"/>
                </a:solidFill>
                <a:effectLst/>
                <a:cs typeface="Al Nile" pitchFamily="2" charset="-78"/>
              </a:rPr>
              <a:t>commonly referred to as whiteheads, range in color from creamy white to flesh-toned. Whiteheads are not painful. They cannot be popped since they do not contain pus or an underlying infection.</a:t>
            </a:r>
          </a:p>
          <a:p>
            <a:pPr>
              <a:buFont typeface="Courier New" panose="02070309020205020404" pitchFamily="49" charset="0"/>
              <a:buChar char="o"/>
            </a:pPr>
            <a:r>
              <a:rPr lang="en-US" sz="2400" b="1" i="0" cap="none" dirty="0">
                <a:solidFill>
                  <a:srgbClr val="212121"/>
                </a:solidFill>
                <a:effectLst/>
              </a:rPr>
              <a:t>Open </a:t>
            </a:r>
            <a:r>
              <a:rPr lang="en-US" sz="2400" b="1" i="0" cap="none" dirty="0" err="1">
                <a:solidFill>
                  <a:srgbClr val="212121"/>
                </a:solidFill>
                <a:effectLst/>
              </a:rPr>
              <a:t>comedones</a:t>
            </a:r>
            <a:r>
              <a:rPr lang="en-US" sz="2400" b="1" i="0" cap="none" dirty="0">
                <a:solidFill>
                  <a:srgbClr val="212121"/>
                </a:solidFill>
                <a:effectLst/>
              </a:rPr>
              <a:t>: </a:t>
            </a:r>
            <a:r>
              <a:rPr lang="en-US" sz="2400" i="0" cap="none" dirty="0">
                <a:solidFill>
                  <a:srgbClr val="212121"/>
                </a:solidFill>
                <a:effectLst/>
                <a:cs typeface="Al Nile" pitchFamily="2" charset="-78"/>
              </a:rPr>
              <a:t>the dark color isn't caused by dirt but rather a chemical reaction in </a:t>
            </a:r>
            <a:r>
              <a:rPr lang="en-US" sz="2400" cap="none" dirty="0">
                <a:solidFill>
                  <a:srgbClr val="1A55AD"/>
                </a:solidFill>
                <a:cs typeface="Al Nile" pitchFamily="2" charset="-78"/>
              </a:rPr>
              <a:t>melanin</a:t>
            </a:r>
            <a:r>
              <a:rPr lang="en-US" sz="2400" i="0" cap="none" dirty="0">
                <a:solidFill>
                  <a:srgbClr val="212121"/>
                </a:solidFill>
                <a:effectLst/>
                <a:cs typeface="Al Nile" pitchFamily="2" charset="-78"/>
              </a:rPr>
              <a:t>, the pigment responsible for the color of skin.</a:t>
            </a:r>
            <a:endParaRPr lang="en-AE" sz="2400" cap="none" dirty="0">
              <a:cs typeface="Al Nile" pitchFamily="2" charset="-78"/>
            </a:endParaRPr>
          </a:p>
        </p:txBody>
      </p:sp>
      <p:sp>
        <p:nvSpPr>
          <p:cNvPr id="4" name="Title 1">
            <a:extLst>
              <a:ext uri="{FF2B5EF4-FFF2-40B4-BE49-F238E27FC236}">
                <a16:creationId xmlns:a16="http://schemas.microsoft.com/office/drawing/2014/main" id="{C4985B83-D828-3965-69BB-F5A39F1E0A2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7F30915-A781-D87B-30E8-65C4A436ED5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439710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se up of a person's eye&#10;&#10;Description automatically generated">
            <a:extLst>
              <a:ext uri="{FF2B5EF4-FFF2-40B4-BE49-F238E27FC236}">
                <a16:creationId xmlns:a16="http://schemas.microsoft.com/office/drawing/2014/main" id="{ACF38F67-826F-3018-ED5F-86062652CA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972" y="2753564"/>
            <a:ext cx="3517900" cy="2311400"/>
          </a:xfrm>
        </p:spPr>
      </p:pic>
      <p:sp>
        <p:nvSpPr>
          <p:cNvPr id="4" name="Title 1">
            <a:extLst>
              <a:ext uri="{FF2B5EF4-FFF2-40B4-BE49-F238E27FC236}">
                <a16:creationId xmlns:a16="http://schemas.microsoft.com/office/drawing/2014/main" id="{75EE5371-79F0-C1E7-11DD-8B493090A9C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Background pattern&#10;&#10;Description automatically generated">
            <a:extLst>
              <a:ext uri="{FF2B5EF4-FFF2-40B4-BE49-F238E27FC236}">
                <a16:creationId xmlns:a16="http://schemas.microsoft.com/office/drawing/2014/main" id="{9D07AE43-6672-7584-D1A2-31CCB2BCE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216" y="2753564"/>
            <a:ext cx="3830370" cy="2311400"/>
          </a:xfrm>
          <a:prstGeom prst="rect">
            <a:avLst/>
          </a:prstGeom>
        </p:spPr>
      </p:pic>
      <p:pic>
        <p:nvPicPr>
          <p:cNvPr id="10" name="Picture 9" descr="A close up of a person's skin&#10;&#10;Description automatically generated with low confidence">
            <a:extLst>
              <a:ext uri="{FF2B5EF4-FFF2-40B4-BE49-F238E27FC236}">
                <a16:creationId xmlns:a16="http://schemas.microsoft.com/office/drawing/2014/main" id="{1DBA79F2-B09E-C27D-7294-8A6B11B1E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1958" y="2753564"/>
            <a:ext cx="1731319" cy="2311400"/>
          </a:xfrm>
          <a:prstGeom prst="rect">
            <a:avLst/>
          </a:prstGeom>
        </p:spPr>
      </p:pic>
      <p:sp>
        <p:nvSpPr>
          <p:cNvPr id="12" name="TextBox 11">
            <a:extLst>
              <a:ext uri="{FF2B5EF4-FFF2-40B4-BE49-F238E27FC236}">
                <a16:creationId xmlns:a16="http://schemas.microsoft.com/office/drawing/2014/main" id="{E246BBF6-4F68-6EF6-7E05-374F9E7AA5B0}"/>
              </a:ext>
            </a:extLst>
          </p:cNvPr>
          <p:cNvSpPr txBox="1"/>
          <p:nvPr/>
        </p:nvSpPr>
        <p:spPr>
          <a:xfrm>
            <a:off x="2090060" y="5419168"/>
            <a:ext cx="790601" cy="369332"/>
          </a:xfrm>
          <a:prstGeom prst="rect">
            <a:avLst/>
          </a:prstGeom>
          <a:noFill/>
        </p:spPr>
        <p:txBody>
          <a:bodyPr wrap="none" rtlCol="0">
            <a:spAutoFit/>
          </a:bodyPr>
          <a:lstStyle/>
          <a:p>
            <a:r>
              <a:rPr lang="en-US" dirty="0">
                <a:latin typeface="Al Nile" pitchFamily="2" charset="-78"/>
                <a:cs typeface="Al Nile" pitchFamily="2" charset="-78"/>
              </a:rPr>
              <a:t>MILIA</a:t>
            </a:r>
            <a:endParaRPr lang="en-AE" dirty="0">
              <a:latin typeface="Al Nile" pitchFamily="2" charset="-78"/>
              <a:cs typeface="Al Nile" pitchFamily="2" charset="-78"/>
            </a:endParaRPr>
          </a:p>
        </p:txBody>
      </p:sp>
      <p:sp>
        <p:nvSpPr>
          <p:cNvPr id="13" name="TextBox 12">
            <a:extLst>
              <a:ext uri="{FF2B5EF4-FFF2-40B4-BE49-F238E27FC236}">
                <a16:creationId xmlns:a16="http://schemas.microsoft.com/office/drawing/2014/main" id="{90A20B0D-C65D-821B-5DCB-146DE82D65D1}"/>
              </a:ext>
            </a:extLst>
          </p:cNvPr>
          <p:cNvSpPr txBox="1"/>
          <p:nvPr/>
        </p:nvSpPr>
        <p:spPr>
          <a:xfrm>
            <a:off x="5943602" y="5486400"/>
            <a:ext cx="1491370" cy="369332"/>
          </a:xfrm>
          <a:prstGeom prst="rect">
            <a:avLst/>
          </a:prstGeom>
          <a:noFill/>
        </p:spPr>
        <p:txBody>
          <a:bodyPr wrap="none" rtlCol="0">
            <a:spAutoFit/>
          </a:bodyPr>
          <a:lstStyle/>
          <a:p>
            <a:r>
              <a:rPr lang="en-AE" dirty="0">
                <a:latin typeface="Al Nile" pitchFamily="2" charset="-78"/>
                <a:cs typeface="Al Nile" pitchFamily="2" charset="-78"/>
              </a:rPr>
              <a:t>COMEDONES</a:t>
            </a:r>
          </a:p>
        </p:txBody>
      </p:sp>
      <p:sp>
        <p:nvSpPr>
          <p:cNvPr id="14" name="TextBox 13">
            <a:extLst>
              <a:ext uri="{FF2B5EF4-FFF2-40B4-BE49-F238E27FC236}">
                <a16:creationId xmlns:a16="http://schemas.microsoft.com/office/drawing/2014/main" id="{1D9DBCF6-04F1-E973-135A-78106A41FFF5}"/>
              </a:ext>
            </a:extLst>
          </p:cNvPr>
          <p:cNvSpPr txBox="1"/>
          <p:nvPr/>
        </p:nvSpPr>
        <p:spPr>
          <a:xfrm>
            <a:off x="9381907" y="5486400"/>
            <a:ext cx="1491370" cy="369332"/>
          </a:xfrm>
          <a:prstGeom prst="rect">
            <a:avLst/>
          </a:prstGeom>
          <a:noFill/>
        </p:spPr>
        <p:txBody>
          <a:bodyPr wrap="none" rtlCol="0">
            <a:spAutoFit/>
          </a:bodyPr>
          <a:lstStyle/>
          <a:p>
            <a:r>
              <a:rPr lang="en-AE" dirty="0">
                <a:latin typeface="Al Nile" pitchFamily="2" charset="-78"/>
                <a:cs typeface="Al Nile" pitchFamily="2" charset="-78"/>
              </a:rPr>
              <a:t>COMEDONES</a:t>
            </a:r>
          </a:p>
        </p:txBody>
      </p:sp>
    </p:spTree>
    <p:extLst>
      <p:ext uri="{BB962C8B-B14F-4D97-AF65-F5344CB8AC3E}">
        <p14:creationId xmlns:p14="http://schemas.microsoft.com/office/powerpoint/2010/main" val="29685781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DD738-5B20-CD91-025E-48E26243800C}"/>
              </a:ext>
            </a:extLst>
          </p:cNvPr>
          <p:cNvSpPr>
            <a:spLocks noGrp="1"/>
          </p:cNvSpPr>
          <p:nvPr>
            <p:ph idx="1"/>
          </p:nvPr>
        </p:nvSpPr>
        <p:spPr>
          <a:xfrm>
            <a:off x="913775" y="2368382"/>
            <a:ext cx="10364452" cy="4303881"/>
          </a:xfrm>
        </p:spPr>
        <p:txBody>
          <a:bodyPr>
            <a:normAutofit/>
          </a:bodyPr>
          <a:lstStyle/>
          <a:p>
            <a:pPr marL="0" indent="0">
              <a:buNone/>
            </a:pPr>
            <a:r>
              <a:rPr lang="en-AE" sz="2400" b="1" cap="none" dirty="0">
                <a:solidFill>
                  <a:schemeClr val="accent1">
                    <a:lumMod val="75000"/>
                  </a:schemeClr>
                </a:solidFill>
              </a:rPr>
              <a:t>11) </a:t>
            </a:r>
            <a:r>
              <a:rPr lang="en-GB" sz="2400" b="1" cap="none" dirty="0">
                <a:solidFill>
                  <a:schemeClr val="accent1">
                    <a:lumMod val="75000"/>
                  </a:schemeClr>
                </a:solidFill>
              </a:rPr>
              <a:t>Papules: </a:t>
            </a:r>
            <a:r>
              <a:rPr lang="en-GB" sz="2400" cap="none" dirty="0">
                <a:cs typeface="Al Nile" pitchFamily="2" charset="-78"/>
              </a:rPr>
              <a:t>A small inflamed ,superficial raised area of the skin that is solid and lacking in fluid / pus.</a:t>
            </a:r>
          </a:p>
          <a:p>
            <a:pPr marL="0" indent="0">
              <a:buNone/>
            </a:pPr>
            <a:r>
              <a:rPr lang="en-US" sz="2400" b="0" i="0" cap="none" dirty="0">
                <a:solidFill>
                  <a:srgbClr val="231F20"/>
                </a:solidFill>
                <a:effectLst/>
                <a:cs typeface="Al Nile" pitchFamily="2" charset="-78"/>
              </a:rPr>
              <a:t>Papules are by definition, small, usually less than a centimeter in size, which is about the width of your fingernail. Your papule may have a dome shape, or it may be flat on the top.</a:t>
            </a:r>
          </a:p>
          <a:p>
            <a:pPr marL="0" indent="0">
              <a:buNone/>
            </a:pPr>
            <a:r>
              <a:rPr lang="en-US" sz="2400" b="0" i="0" cap="none" dirty="0">
                <a:solidFill>
                  <a:srgbClr val="231F20"/>
                </a:solidFill>
                <a:effectLst/>
                <a:cs typeface="Al Nile" pitchFamily="2" charset="-78"/>
              </a:rPr>
              <a:t>However, if the papules appear soon after you start a new medication, consult your doctor immediately.</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181BE0FC-32DF-8290-9D77-A61626503FB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C18E10D-CE53-A79B-D1FD-A5B1B190ADD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161823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1DA47-714F-E4AD-A296-E2E4FFA8AC7F}"/>
              </a:ext>
            </a:extLst>
          </p:cNvPr>
          <p:cNvSpPr>
            <a:spLocks noGrp="1"/>
          </p:cNvSpPr>
          <p:nvPr>
            <p:ph idx="1"/>
          </p:nvPr>
        </p:nvSpPr>
        <p:spPr/>
        <p:txBody>
          <a:bodyPr>
            <a:normAutofit/>
          </a:bodyPr>
          <a:lstStyle/>
          <a:p>
            <a:pPr marL="0" indent="0">
              <a:buNone/>
            </a:pPr>
            <a:r>
              <a:rPr lang="en-AE" sz="2400" b="1" cap="none" dirty="0">
                <a:solidFill>
                  <a:schemeClr val="accent1">
                    <a:lumMod val="75000"/>
                  </a:schemeClr>
                </a:solidFill>
                <a:cs typeface="Al Nile" pitchFamily="2" charset="-78"/>
              </a:rPr>
              <a:t>12) </a:t>
            </a:r>
            <a:r>
              <a:rPr lang="en-GB" sz="2400" b="1" cap="none" dirty="0">
                <a:solidFill>
                  <a:schemeClr val="accent1">
                    <a:lumMod val="75000"/>
                  </a:schemeClr>
                </a:solidFill>
                <a:cs typeface="Al Nile" pitchFamily="2" charset="-78"/>
              </a:rPr>
              <a:t>Pustule : </a:t>
            </a:r>
            <a:r>
              <a:rPr lang="en-GB" sz="2400" cap="none" dirty="0">
                <a:cs typeface="Al Nile" pitchFamily="2" charset="-78"/>
              </a:rPr>
              <a:t>A small inflamed ,superficial raised  of the skin that is filled with fluid.</a:t>
            </a:r>
          </a:p>
          <a:p>
            <a:pPr marL="0" indent="0">
              <a:buNone/>
            </a:pPr>
            <a:r>
              <a:rPr lang="en-US" sz="2400" b="0" i="0" cap="none" dirty="0">
                <a:effectLst/>
                <a:cs typeface="Al Nile" pitchFamily="2" charset="-78"/>
              </a:rPr>
              <a:t>They show up when you have some sort of infection, and your body is trying to fight it off with white </a:t>
            </a:r>
            <a:r>
              <a:rPr lang="en-US" sz="2400" cap="none" dirty="0">
                <a:cs typeface="Al Nile" pitchFamily="2" charset="-78"/>
              </a:rPr>
              <a:t>blood cells</a:t>
            </a:r>
            <a:r>
              <a:rPr lang="en-US" sz="2400" b="0" i="0" cap="none" dirty="0">
                <a:effectLst/>
                <a:cs typeface="Al Nile" pitchFamily="2" charset="-78"/>
              </a:rPr>
              <a:t>. That can result in a mixture of infected fluid and dead white </a:t>
            </a:r>
            <a:r>
              <a:rPr lang="en-US" sz="2400" b="0" i="0" u="none" strike="noStrike" cap="none" dirty="0">
                <a:effectLst/>
                <a:cs typeface="Al Nile" pitchFamily="2" charset="-78"/>
              </a:rPr>
              <a:t>BLOOD CELLS </a:t>
            </a:r>
            <a:r>
              <a:rPr lang="en-US" sz="2400" b="0" i="0" cap="none" dirty="0">
                <a:effectLst/>
                <a:cs typeface="Al Nile" pitchFamily="2" charset="-78"/>
              </a:rPr>
              <a:t>(pus).</a:t>
            </a:r>
            <a:endParaRPr lang="en-GB" sz="2400" cap="none" dirty="0">
              <a:cs typeface="Al Nile" pitchFamily="2" charset="-78"/>
            </a:endParaRPr>
          </a:p>
          <a:p>
            <a:pPr marL="0" indent="0">
              <a:buNone/>
            </a:pPr>
            <a:r>
              <a:rPr lang="en-US" sz="2400" b="0" i="0" cap="none" dirty="0">
                <a:effectLst/>
                <a:cs typeface="Al Nile" pitchFamily="2" charset="-78"/>
              </a:rPr>
              <a:t>Pustules are small red bumps with white or yellowish centers. They may be tender or sore to the touch.</a:t>
            </a:r>
            <a:endParaRPr lang="en-AE" sz="2400" cap="none" dirty="0">
              <a:cs typeface="Al Nile" pitchFamily="2" charset="-78"/>
            </a:endParaRPr>
          </a:p>
        </p:txBody>
      </p:sp>
      <p:sp>
        <p:nvSpPr>
          <p:cNvPr id="4" name="Title 1">
            <a:extLst>
              <a:ext uri="{FF2B5EF4-FFF2-40B4-BE49-F238E27FC236}">
                <a16:creationId xmlns:a16="http://schemas.microsoft.com/office/drawing/2014/main" id="{6CC97CC2-8773-47C1-A2BF-38D93C8FFED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1BCE9988-0FBB-5D14-D241-A4FB2FDDC77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6434435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se-up of a person's lips&#10;&#10;Description automatically generated with low confidence">
            <a:extLst>
              <a:ext uri="{FF2B5EF4-FFF2-40B4-BE49-F238E27FC236}">
                <a16:creationId xmlns:a16="http://schemas.microsoft.com/office/drawing/2014/main" id="{A877B18A-15F8-AD63-2D56-235CE027E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676" y="2834640"/>
            <a:ext cx="4345006" cy="2917814"/>
          </a:xfrm>
        </p:spPr>
      </p:pic>
      <p:sp>
        <p:nvSpPr>
          <p:cNvPr id="4" name="Title 1">
            <a:extLst>
              <a:ext uri="{FF2B5EF4-FFF2-40B4-BE49-F238E27FC236}">
                <a16:creationId xmlns:a16="http://schemas.microsoft.com/office/drawing/2014/main" id="{E573FE31-19A0-ED35-85DF-AC7A89A68E2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 up of a person's eye&#10;&#10;Description automatically generated with medium confidence">
            <a:extLst>
              <a:ext uri="{FF2B5EF4-FFF2-40B4-BE49-F238E27FC236}">
                <a16:creationId xmlns:a16="http://schemas.microsoft.com/office/drawing/2014/main" id="{EEA57A9F-A362-1C42-76B0-EEBB50117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320" y="2928009"/>
            <a:ext cx="4433906" cy="2824445"/>
          </a:xfrm>
          <a:prstGeom prst="rect">
            <a:avLst/>
          </a:prstGeom>
        </p:spPr>
      </p:pic>
      <p:sp>
        <p:nvSpPr>
          <p:cNvPr id="9" name="TextBox 8">
            <a:extLst>
              <a:ext uri="{FF2B5EF4-FFF2-40B4-BE49-F238E27FC236}">
                <a16:creationId xmlns:a16="http://schemas.microsoft.com/office/drawing/2014/main" id="{5B622B98-A922-8670-C593-1DF0FD29B640}"/>
              </a:ext>
            </a:extLst>
          </p:cNvPr>
          <p:cNvSpPr txBox="1"/>
          <p:nvPr/>
        </p:nvSpPr>
        <p:spPr>
          <a:xfrm>
            <a:off x="2459900" y="5869401"/>
            <a:ext cx="1015791" cy="461665"/>
          </a:xfrm>
          <a:prstGeom prst="rect">
            <a:avLst/>
          </a:prstGeom>
          <a:noFill/>
        </p:spPr>
        <p:txBody>
          <a:bodyPr wrap="none" rtlCol="0">
            <a:spAutoFit/>
          </a:bodyPr>
          <a:lstStyle/>
          <a:p>
            <a:r>
              <a:rPr lang="en-AE" sz="2400" dirty="0"/>
              <a:t>Papule</a:t>
            </a:r>
          </a:p>
        </p:txBody>
      </p:sp>
      <p:sp>
        <p:nvSpPr>
          <p:cNvPr id="10" name="TextBox 9">
            <a:extLst>
              <a:ext uri="{FF2B5EF4-FFF2-40B4-BE49-F238E27FC236}">
                <a16:creationId xmlns:a16="http://schemas.microsoft.com/office/drawing/2014/main" id="{17DF74D5-968A-3D5E-BF02-F9E7B860F934}"/>
              </a:ext>
            </a:extLst>
          </p:cNvPr>
          <p:cNvSpPr txBox="1"/>
          <p:nvPr/>
        </p:nvSpPr>
        <p:spPr>
          <a:xfrm>
            <a:off x="8553762" y="5869402"/>
            <a:ext cx="1015021" cy="461665"/>
          </a:xfrm>
          <a:prstGeom prst="rect">
            <a:avLst/>
          </a:prstGeom>
          <a:noFill/>
        </p:spPr>
        <p:txBody>
          <a:bodyPr wrap="none" rtlCol="0">
            <a:spAutoFit/>
          </a:bodyPr>
          <a:lstStyle/>
          <a:p>
            <a:r>
              <a:rPr lang="en-AE" sz="2400" dirty="0"/>
              <a:t>Pustule</a:t>
            </a:r>
          </a:p>
        </p:txBody>
      </p:sp>
    </p:spTree>
    <p:extLst>
      <p:ext uri="{BB962C8B-B14F-4D97-AF65-F5344CB8AC3E}">
        <p14:creationId xmlns:p14="http://schemas.microsoft.com/office/powerpoint/2010/main" val="30279647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B37A31-E5EA-439A-0F42-69E6EAF5EB1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12" name="Content Placeholder 11" descr="Diagram&#10;&#10;Description automatically generated">
            <a:extLst>
              <a:ext uri="{FF2B5EF4-FFF2-40B4-BE49-F238E27FC236}">
                <a16:creationId xmlns:a16="http://schemas.microsoft.com/office/drawing/2014/main" id="{FFF3E9DA-F7D6-F62E-50D6-9674CF4343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88"/>
          <a:stretch/>
        </p:blipFill>
        <p:spPr>
          <a:xfrm>
            <a:off x="2612571" y="2304853"/>
            <a:ext cx="5905502" cy="4298241"/>
          </a:xfrm>
        </p:spPr>
      </p:pic>
      <p:pic>
        <p:nvPicPr>
          <p:cNvPr id="2" name="Content Placeholder 11" descr="Diagram&#10;&#10;Description automatically generated">
            <a:extLst>
              <a:ext uri="{FF2B5EF4-FFF2-40B4-BE49-F238E27FC236}">
                <a16:creationId xmlns:a16="http://schemas.microsoft.com/office/drawing/2014/main" id="{C5B520C6-009F-C624-AE5B-B62993D98588}"/>
              </a:ext>
            </a:extLst>
          </p:cNvPr>
          <p:cNvPicPr>
            <a:picLocks noChangeAspect="1"/>
          </p:cNvPicPr>
          <p:nvPr/>
        </p:nvPicPr>
        <p:blipFill rotWithShape="1">
          <a:blip r:embed="rId2">
            <a:extLst>
              <a:ext uri="{28A0092B-C50C-407E-A947-70E740481C1C}">
                <a14:useLocalDpi xmlns:a14="http://schemas.microsoft.com/office/drawing/2010/main" val="0"/>
              </a:ext>
            </a:extLst>
          </a:blip>
          <a:srcRect t="6388" b="10413"/>
          <a:stretch/>
        </p:blipFill>
        <p:spPr>
          <a:xfrm>
            <a:off x="2553968" y="2357104"/>
            <a:ext cx="6563905" cy="4245990"/>
          </a:xfrm>
          <a:prstGeom prst="rect">
            <a:avLst/>
          </a:prstGeom>
        </p:spPr>
      </p:pic>
    </p:spTree>
    <p:extLst>
      <p:ext uri="{BB962C8B-B14F-4D97-AF65-F5344CB8AC3E}">
        <p14:creationId xmlns:p14="http://schemas.microsoft.com/office/powerpoint/2010/main" val="3108453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73C293-C7BE-3640-E802-D00EC81FC654}"/>
              </a:ext>
            </a:extLst>
          </p:cNvPr>
          <p:cNvSpPr>
            <a:spLocks noGrp="1"/>
          </p:cNvSpPr>
          <p:nvPr>
            <p:ph idx="1"/>
          </p:nvPr>
        </p:nvSpPr>
        <p:spPr>
          <a:xfrm>
            <a:off x="913775" y="2467105"/>
            <a:ext cx="10364452" cy="4076570"/>
          </a:xfrm>
        </p:spPr>
        <p:txBody>
          <a:bodyPr>
            <a:noAutofit/>
          </a:bodyPr>
          <a:lstStyle/>
          <a:p>
            <a:pPr marL="0" indent="0" algn="l" fontAlgn="base">
              <a:buNone/>
            </a:pPr>
            <a:r>
              <a:rPr lang="en-AE" sz="2400" b="1" cap="none" dirty="0">
                <a:solidFill>
                  <a:schemeClr val="accent1">
                    <a:lumMod val="75000"/>
                  </a:schemeClr>
                </a:solidFill>
              </a:rPr>
              <a:t>13) </a:t>
            </a:r>
            <a:r>
              <a:rPr lang="en-GB" sz="2400" b="1" cap="none" dirty="0">
                <a:solidFill>
                  <a:schemeClr val="accent1">
                    <a:lumMod val="75000"/>
                  </a:schemeClr>
                </a:solidFill>
              </a:rPr>
              <a:t>Lack of Elasticity : </a:t>
            </a:r>
            <a:r>
              <a:rPr lang="en-US" sz="2400" cap="none" dirty="0">
                <a:cs typeface="Al Nile" pitchFamily="2" charset="-78"/>
              </a:rPr>
              <a:t>I</a:t>
            </a:r>
            <a:r>
              <a:rPr lang="en-US" sz="2400" b="0" i="0" cap="none" dirty="0">
                <a:effectLst/>
                <a:cs typeface="Al Nile" pitchFamily="2" charset="-78"/>
              </a:rPr>
              <a:t>s your skin’s ability to stretch and then bounce back. Loss of skin elasticity is known officially as elastosis – the degeneration of skin tissue due to ageing and other factors. And solar elastosis occurs to areas of the skin which have too much exposure to the sun and appear more weathered as a result.</a:t>
            </a:r>
          </a:p>
          <a:p>
            <a:pPr marL="0" indent="0" algn="l" fontAlgn="base">
              <a:buNone/>
            </a:pPr>
            <a:r>
              <a:rPr lang="en-US" sz="2400" b="0" i="0" cap="none" dirty="0">
                <a:effectLst/>
                <a:cs typeface="Al Nile" pitchFamily="2" charset="-78"/>
              </a:rPr>
              <a:t>Young skin contains plenty of collagen and elastin, the proteins which give skin its structure and ability to stretch. As we age, these start to decline due to hormonal changes and our ability to heal also slows down, leading to decreased skin elasticity.</a:t>
            </a:r>
          </a:p>
          <a:p>
            <a:pPr marL="0" indent="0">
              <a:buNone/>
            </a:pPr>
            <a:br>
              <a:rPr lang="en-US" sz="2400" cap="none" dirty="0"/>
            </a:br>
            <a:endParaRPr lang="en-AE" sz="2400" b="1" cap="none" dirty="0">
              <a:solidFill>
                <a:schemeClr val="accent1">
                  <a:lumMod val="75000"/>
                </a:schemeClr>
              </a:solidFill>
            </a:endParaRPr>
          </a:p>
        </p:txBody>
      </p:sp>
      <p:sp>
        <p:nvSpPr>
          <p:cNvPr id="4" name="Title 1">
            <a:extLst>
              <a:ext uri="{FF2B5EF4-FFF2-40B4-BE49-F238E27FC236}">
                <a16:creationId xmlns:a16="http://schemas.microsoft.com/office/drawing/2014/main" id="{1D0CFFC0-EB6A-A9E0-76D3-F7A32E3D9E4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C3F02AA7-751F-E3F5-D612-668399DF4C3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7617852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headdress, hat&#10;&#10;Description automatically generated">
            <a:extLst>
              <a:ext uri="{FF2B5EF4-FFF2-40B4-BE49-F238E27FC236}">
                <a16:creationId xmlns:a16="http://schemas.microsoft.com/office/drawing/2014/main" id="{7E96A332-A9FC-DBC7-4CA9-40205CFE7C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345" y="2625634"/>
            <a:ext cx="4744264" cy="3401548"/>
          </a:xfrm>
        </p:spPr>
      </p:pic>
      <p:sp>
        <p:nvSpPr>
          <p:cNvPr id="4" name="Title 1">
            <a:extLst>
              <a:ext uri="{FF2B5EF4-FFF2-40B4-BE49-F238E27FC236}">
                <a16:creationId xmlns:a16="http://schemas.microsoft.com/office/drawing/2014/main" id="{AC8664D6-80D9-6F3D-E95C-2E1343FAE1E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person with blue eyes&#10;&#10;Description automatically generated with low confidence">
            <a:extLst>
              <a:ext uri="{FF2B5EF4-FFF2-40B4-BE49-F238E27FC236}">
                <a16:creationId xmlns:a16="http://schemas.microsoft.com/office/drawing/2014/main" id="{5C4BCBEA-AE30-364E-BD8F-5CC6F2D2C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630" y="2280906"/>
            <a:ext cx="3335976" cy="3891970"/>
          </a:xfrm>
          <a:prstGeom prst="rect">
            <a:avLst/>
          </a:prstGeom>
        </p:spPr>
      </p:pic>
      <p:sp>
        <p:nvSpPr>
          <p:cNvPr id="2" name="TextBox 1">
            <a:extLst>
              <a:ext uri="{FF2B5EF4-FFF2-40B4-BE49-F238E27FC236}">
                <a16:creationId xmlns:a16="http://schemas.microsoft.com/office/drawing/2014/main" id="{4194C9A0-8CD3-4991-BDEF-EAF12FF979B1}"/>
              </a:ext>
            </a:extLst>
          </p:cNvPr>
          <p:cNvSpPr txBox="1"/>
          <p:nvPr/>
        </p:nvSpPr>
        <p:spPr>
          <a:xfrm>
            <a:off x="4961557" y="6239483"/>
            <a:ext cx="2216569" cy="461665"/>
          </a:xfrm>
          <a:prstGeom prst="rect">
            <a:avLst/>
          </a:prstGeom>
          <a:noFill/>
        </p:spPr>
        <p:txBody>
          <a:bodyPr wrap="none" rtlCol="0">
            <a:spAutoFit/>
          </a:bodyPr>
          <a:lstStyle/>
          <a:p>
            <a:r>
              <a:rPr lang="en-GB" sz="2400" dirty="0">
                <a:cs typeface="Al Nile" pitchFamily="2" charset="-78"/>
              </a:rPr>
              <a:t>Lack of Elasticity</a:t>
            </a:r>
            <a:endParaRPr lang="en-AE" sz="2400" dirty="0">
              <a:cs typeface="Al Nile" pitchFamily="2" charset="-78"/>
            </a:endParaRPr>
          </a:p>
        </p:txBody>
      </p:sp>
    </p:spTree>
    <p:extLst>
      <p:ext uri="{BB962C8B-B14F-4D97-AF65-F5344CB8AC3E}">
        <p14:creationId xmlns:p14="http://schemas.microsoft.com/office/powerpoint/2010/main" val="39650323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CFCC1A64-F438-AB01-66FE-535C364E63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167"/>
          <a:stretch/>
        </p:blipFill>
        <p:spPr>
          <a:xfrm>
            <a:off x="913775" y="2429692"/>
            <a:ext cx="4940290" cy="3461658"/>
          </a:xfrm>
        </p:spPr>
      </p:pic>
      <p:sp>
        <p:nvSpPr>
          <p:cNvPr id="4" name="Title 1">
            <a:extLst>
              <a:ext uri="{FF2B5EF4-FFF2-40B4-BE49-F238E27FC236}">
                <a16:creationId xmlns:a16="http://schemas.microsoft.com/office/drawing/2014/main" id="{C458FDC0-4169-4944-82CB-E5982CCBB7D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blemishes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Chart, diagram&#10;&#10;Description automatically generated">
            <a:extLst>
              <a:ext uri="{FF2B5EF4-FFF2-40B4-BE49-F238E27FC236}">
                <a16:creationId xmlns:a16="http://schemas.microsoft.com/office/drawing/2014/main" id="{22281392-3938-E9B4-884C-2A98DAC5E020}"/>
              </a:ext>
            </a:extLst>
          </p:cNvPr>
          <p:cNvPicPr>
            <a:picLocks noChangeAspect="1"/>
          </p:cNvPicPr>
          <p:nvPr/>
        </p:nvPicPr>
        <p:blipFill rotWithShape="1">
          <a:blip r:embed="rId3">
            <a:extLst>
              <a:ext uri="{28A0092B-C50C-407E-A947-70E740481C1C}">
                <a14:useLocalDpi xmlns:a14="http://schemas.microsoft.com/office/drawing/2010/main" val="0"/>
              </a:ext>
            </a:extLst>
          </a:blip>
          <a:srcRect b="15808"/>
          <a:stretch/>
        </p:blipFill>
        <p:spPr>
          <a:xfrm>
            <a:off x="6171361" y="2782389"/>
            <a:ext cx="5426043" cy="3108960"/>
          </a:xfrm>
          <a:prstGeom prst="rect">
            <a:avLst/>
          </a:prstGeom>
        </p:spPr>
      </p:pic>
    </p:spTree>
    <p:extLst>
      <p:ext uri="{BB962C8B-B14F-4D97-AF65-F5344CB8AC3E}">
        <p14:creationId xmlns:p14="http://schemas.microsoft.com/office/powerpoint/2010/main" val="41956660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4761C-A548-BF42-EB87-003EFB94DC54}"/>
              </a:ext>
            </a:extLst>
          </p:cNvPr>
          <p:cNvSpPr>
            <a:spLocks noGrp="1"/>
          </p:cNvSpPr>
          <p:nvPr>
            <p:ph idx="1"/>
          </p:nvPr>
        </p:nvSpPr>
        <p:spPr>
          <a:xfrm>
            <a:off x="913775" y="2367093"/>
            <a:ext cx="10364452" cy="3872390"/>
          </a:xfrm>
        </p:spPr>
        <p:txBody>
          <a:bodyPr>
            <a:normAutofit/>
          </a:bodyPr>
          <a:lstStyle/>
          <a:p>
            <a:pPr marL="0" indent="0">
              <a:buNone/>
            </a:pPr>
            <a:r>
              <a:rPr lang="en-US" sz="2400" cap="none" dirty="0">
                <a:cs typeface="Al Nile" pitchFamily="2" charset="-78"/>
              </a:rPr>
              <a:t>Our skin has a thin, protective layer on its surface, referred to as the acid mantle . this mildly acidic </a:t>
            </a:r>
            <a:r>
              <a:rPr lang="en-US" sz="2400" cap="none" dirty="0" err="1">
                <a:cs typeface="Al Nile" pitchFamily="2" charset="-78"/>
              </a:rPr>
              <a:t>ph</a:t>
            </a:r>
            <a:r>
              <a:rPr lang="en-US" sz="2400" cap="none" dirty="0">
                <a:cs typeface="Al Nile" pitchFamily="2" charset="-78"/>
              </a:rPr>
              <a:t> is created by our acid mantle (combination of sweat and sebum) on the surface of the skin. It acts as a protective shield which helps to control bacteria levels and prevents infections and disease and also acts as a natural moisturizer. A neutral </a:t>
            </a:r>
            <a:r>
              <a:rPr lang="en-US" sz="2400" cap="none" dirty="0" err="1">
                <a:cs typeface="Al Nile" pitchFamily="2" charset="-78"/>
              </a:rPr>
              <a:t>ph</a:t>
            </a:r>
            <a:r>
              <a:rPr lang="en-US" sz="2400" cap="none" dirty="0">
                <a:cs typeface="Al Nile" pitchFamily="2" charset="-78"/>
              </a:rPr>
              <a:t> balance is 7 (that is pure water).</a:t>
            </a:r>
          </a:p>
          <a:p>
            <a:pPr marL="0" indent="0">
              <a:buNone/>
            </a:pPr>
            <a:r>
              <a:rPr lang="en-US" sz="2400" cap="none" dirty="0">
                <a:cs typeface="Al Nile" pitchFamily="2" charset="-78"/>
              </a:rPr>
              <a:t>When skin is at its optimal level, barrier function and moisture retention improves. Slightly acidic skin also helps normal (healthy) bacterial flora remain attached to the epidermis. </a:t>
            </a:r>
            <a:endParaRPr lang="en-AE" sz="2400" cap="none" dirty="0">
              <a:cs typeface="Al Nile" pitchFamily="2" charset="-78"/>
            </a:endParaRPr>
          </a:p>
        </p:txBody>
      </p:sp>
      <p:sp>
        <p:nvSpPr>
          <p:cNvPr id="4" name="Title 1">
            <a:extLst>
              <a:ext uri="{FF2B5EF4-FFF2-40B4-BE49-F238E27FC236}">
                <a16:creationId xmlns:a16="http://schemas.microsoft.com/office/drawing/2014/main" id="{F33C46C9-9A02-5544-E29D-B98703B9D51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err="1">
                <a:solidFill>
                  <a:schemeClr val="bg1"/>
                </a:solidFill>
                <a:latin typeface="+mn-lt"/>
              </a:rPr>
              <a:t>ph</a:t>
            </a:r>
            <a:r>
              <a:rPr lang="en-US" sz="4000" b="1" dirty="0">
                <a:solidFill>
                  <a:schemeClr val="bg1"/>
                </a:solidFill>
                <a:latin typeface="+mn-lt"/>
              </a:rPr>
              <a:t> balance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7982034-496B-6826-6973-1889831E024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23605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5EA67-7270-F63F-D8C2-0BBFD4E65FC9}"/>
              </a:ext>
            </a:extLst>
          </p:cNvPr>
          <p:cNvSpPr>
            <a:spLocks noGrp="1"/>
          </p:cNvSpPr>
          <p:nvPr>
            <p:ph idx="1"/>
          </p:nvPr>
        </p:nvSpPr>
        <p:spPr>
          <a:xfrm>
            <a:off x="913775" y="2249526"/>
            <a:ext cx="10364452" cy="4144066"/>
          </a:xfrm>
        </p:spPr>
        <p:txBody>
          <a:bodyPr>
            <a:noAutofit/>
          </a:bodyPr>
          <a:lstStyle/>
          <a:p>
            <a:pPr>
              <a:buFont typeface="Courier New" panose="02070309020205020404" pitchFamily="49" charset="0"/>
              <a:buChar char="o"/>
            </a:pPr>
            <a:r>
              <a:rPr lang="en-US" sz="2400" cap="none" dirty="0">
                <a:solidFill>
                  <a:srgbClr val="212B32"/>
                </a:solidFill>
              </a:rPr>
              <a:t>Alcohol-free cleansing wipes</a:t>
            </a:r>
          </a:p>
          <a:p>
            <a:pPr>
              <a:buFont typeface="Courier New" panose="02070309020205020404" pitchFamily="49" charset="0"/>
              <a:buChar char="o"/>
            </a:pPr>
            <a:r>
              <a:rPr lang="en-US" sz="2400" cap="none" dirty="0">
                <a:solidFill>
                  <a:srgbClr val="212B32"/>
                </a:solidFill>
              </a:rPr>
              <a:t>Sticky tape</a:t>
            </a:r>
          </a:p>
          <a:p>
            <a:pPr>
              <a:buFont typeface="Courier New" panose="02070309020205020404" pitchFamily="49" charset="0"/>
              <a:buChar char="o"/>
            </a:pPr>
            <a:r>
              <a:rPr lang="en-US" sz="2400" cap="none" dirty="0">
                <a:solidFill>
                  <a:srgbClr val="212B32"/>
                </a:solidFill>
              </a:rPr>
              <a:t>Skin rash cream</a:t>
            </a:r>
          </a:p>
          <a:p>
            <a:pPr>
              <a:buFont typeface="Courier New" panose="02070309020205020404" pitchFamily="49" charset="0"/>
              <a:buChar char="o"/>
            </a:pPr>
            <a:r>
              <a:rPr lang="en-US" sz="2400" cap="none" dirty="0">
                <a:solidFill>
                  <a:srgbClr val="212B32"/>
                </a:solidFill>
              </a:rPr>
              <a:t>Antiseptic cream</a:t>
            </a:r>
          </a:p>
          <a:p>
            <a:pPr>
              <a:buFont typeface="Courier New" panose="02070309020205020404" pitchFamily="49" charset="0"/>
              <a:buChar char="o"/>
            </a:pPr>
            <a:r>
              <a:rPr lang="en-US" sz="2400" cap="none" dirty="0">
                <a:solidFill>
                  <a:srgbClr val="212B32"/>
                </a:solidFill>
              </a:rPr>
              <a:t>Antihistamine cream or tablets</a:t>
            </a:r>
          </a:p>
          <a:p>
            <a:pPr>
              <a:buFont typeface="Courier New" panose="02070309020205020404" pitchFamily="49" charset="0"/>
              <a:buChar char="o"/>
            </a:pPr>
            <a:r>
              <a:rPr lang="en-US" sz="2400" cap="none" dirty="0">
                <a:solidFill>
                  <a:srgbClr val="212B32"/>
                </a:solidFill>
              </a:rPr>
              <a:t>Distilled water for cleaning wounds</a:t>
            </a:r>
          </a:p>
          <a:p>
            <a:pPr>
              <a:buFont typeface="Courier New" panose="02070309020205020404" pitchFamily="49" charset="0"/>
              <a:buChar char="o"/>
            </a:pPr>
            <a:r>
              <a:rPr lang="en-US" sz="2400" cap="none" dirty="0">
                <a:solidFill>
                  <a:srgbClr val="212B32"/>
                </a:solidFill>
              </a:rPr>
              <a:t>Eye wash and eye bath</a:t>
            </a:r>
          </a:p>
          <a:p>
            <a:pPr>
              <a:buFont typeface="Courier New" panose="02070309020205020404" pitchFamily="49" charset="0"/>
              <a:buChar char="o"/>
            </a:pPr>
            <a:r>
              <a:rPr lang="en-US" sz="2400" cap="none" dirty="0">
                <a:solidFill>
                  <a:srgbClr val="212B32"/>
                </a:solidFill>
              </a:rPr>
              <a:t>Scissors</a:t>
            </a:r>
          </a:p>
          <a:p>
            <a:pPr marL="0" indent="0" algn="l">
              <a:buNone/>
            </a:pPr>
            <a:endParaRPr lang="en-US" sz="2400" b="0" i="0" cap="none" dirty="0">
              <a:solidFill>
                <a:srgbClr val="212B32"/>
              </a:solidFill>
              <a:effectLst/>
            </a:endParaRPr>
          </a:p>
          <a:p>
            <a:pPr marL="0" indent="0">
              <a:buNone/>
            </a:pPr>
            <a:endParaRPr lang="en-AE" sz="2400" cap="none" dirty="0"/>
          </a:p>
        </p:txBody>
      </p:sp>
      <p:sp>
        <p:nvSpPr>
          <p:cNvPr id="4" name="Title 1">
            <a:extLst>
              <a:ext uri="{FF2B5EF4-FFF2-40B4-BE49-F238E27FC236}">
                <a16:creationId xmlns:a16="http://schemas.microsoft.com/office/drawing/2014/main" id="{F9D2D632-77C3-4EDE-D29A-4FE11C258D0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FIRST AID</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02CA34A-B108-0DEA-9E05-29F65A72E83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8242398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654AD-C965-5B3A-2C01-8D603A8D5778}"/>
              </a:ext>
            </a:extLst>
          </p:cNvPr>
          <p:cNvSpPr>
            <a:spLocks noGrp="1"/>
          </p:cNvSpPr>
          <p:nvPr>
            <p:ph idx="1"/>
          </p:nvPr>
        </p:nvSpPr>
        <p:spPr>
          <a:xfrm>
            <a:off x="913774" y="2192315"/>
            <a:ext cx="10364452" cy="4819520"/>
          </a:xfrm>
        </p:spPr>
        <p:txBody>
          <a:bodyPr>
            <a:noAutofit/>
          </a:bodyPr>
          <a:lstStyle/>
          <a:p>
            <a:pPr>
              <a:lnSpc>
                <a:spcPct val="100000"/>
              </a:lnSpc>
            </a:pPr>
            <a:r>
              <a:rPr lang="en-GB" sz="2400" b="1" cap="none" dirty="0">
                <a:solidFill>
                  <a:schemeClr val="accent1">
                    <a:lumMod val="75000"/>
                  </a:schemeClr>
                </a:solidFill>
              </a:rPr>
              <a:t>Why does skin’s </a:t>
            </a:r>
            <a:r>
              <a:rPr lang="en-GB" sz="2400" b="1" cap="none" dirty="0" err="1">
                <a:solidFill>
                  <a:schemeClr val="accent1">
                    <a:lumMod val="75000"/>
                  </a:schemeClr>
                </a:solidFill>
              </a:rPr>
              <a:t>ph</a:t>
            </a:r>
            <a:r>
              <a:rPr lang="en-GB" sz="2400" b="1" cap="none" dirty="0">
                <a:solidFill>
                  <a:schemeClr val="accent1">
                    <a:lumMod val="75000"/>
                  </a:schemeClr>
                </a:solidFill>
              </a:rPr>
              <a:t> balance matter?</a:t>
            </a:r>
          </a:p>
          <a:p>
            <a:pPr marL="0" indent="0">
              <a:lnSpc>
                <a:spcPct val="100000"/>
              </a:lnSpc>
              <a:buNone/>
            </a:pPr>
            <a:r>
              <a:rPr lang="en-GB" sz="2400" cap="none" dirty="0">
                <a:cs typeface="Al Nile" pitchFamily="2" charset="-78"/>
              </a:rPr>
              <a:t>Skin’s </a:t>
            </a:r>
            <a:r>
              <a:rPr lang="en-GB" sz="2400" cap="none" dirty="0" err="1">
                <a:cs typeface="Al Nile" pitchFamily="2" charset="-78"/>
              </a:rPr>
              <a:t>ph</a:t>
            </a:r>
            <a:r>
              <a:rPr lang="en-GB" sz="2400" cap="none" dirty="0">
                <a:cs typeface="Al Nile" pitchFamily="2" charset="-78"/>
              </a:rPr>
              <a:t> is 4.5 /5.6 plays an important role in skin condition. The acid mantle is key to skin’s protective barrier. Inhibits the growth of bacteria and restores and maintains the optimal acid environment in which skin’s natural flora can thrive.</a:t>
            </a:r>
          </a:p>
          <a:p>
            <a:pPr>
              <a:lnSpc>
                <a:spcPct val="100000"/>
              </a:lnSpc>
            </a:pPr>
            <a:r>
              <a:rPr lang="en-GB" sz="2400" b="1" cap="none" dirty="0">
                <a:solidFill>
                  <a:schemeClr val="accent1">
                    <a:lumMod val="75000"/>
                  </a:schemeClr>
                </a:solidFill>
              </a:rPr>
              <a:t>What can affect the skin’s </a:t>
            </a:r>
            <a:r>
              <a:rPr lang="en-GB" sz="2400" b="1" cap="none" dirty="0" err="1">
                <a:solidFill>
                  <a:schemeClr val="accent1">
                    <a:lumMod val="75000"/>
                  </a:schemeClr>
                </a:solidFill>
              </a:rPr>
              <a:t>ph</a:t>
            </a:r>
            <a:r>
              <a:rPr lang="en-GB" sz="2400" b="1" cap="none" dirty="0">
                <a:solidFill>
                  <a:schemeClr val="accent1">
                    <a:lumMod val="75000"/>
                  </a:schemeClr>
                </a:solidFill>
              </a:rPr>
              <a:t>?</a:t>
            </a:r>
          </a:p>
          <a:p>
            <a:pPr marL="0" indent="0">
              <a:lnSpc>
                <a:spcPct val="100000"/>
              </a:lnSpc>
              <a:buNone/>
            </a:pPr>
            <a:r>
              <a:rPr lang="en-GB" sz="2400" b="1" cap="none" dirty="0"/>
              <a:t>External factors:</a:t>
            </a:r>
          </a:p>
          <a:p>
            <a:pPr>
              <a:lnSpc>
                <a:spcPct val="100000"/>
              </a:lnSpc>
              <a:buFont typeface="Courier New" panose="02070309020205020404" pitchFamily="49" charset="0"/>
              <a:buChar char="o"/>
            </a:pPr>
            <a:r>
              <a:rPr lang="en-GB" sz="2400" cap="none" dirty="0">
                <a:cs typeface="Al Nile" pitchFamily="2" charset="-78"/>
              </a:rPr>
              <a:t>Climate and environment                                                                            </a:t>
            </a:r>
          </a:p>
          <a:p>
            <a:pPr>
              <a:lnSpc>
                <a:spcPct val="100000"/>
              </a:lnSpc>
              <a:buFont typeface="Courier New" panose="02070309020205020404" pitchFamily="49" charset="0"/>
              <a:buChar char="o"/>
            </a:pPr>
            <a:r>
              <a:rPr lang="en-GB" sz="2400" cap="none" dirty="0">
                <a:cs typeface="Al Nile" pitchFamily="2" charset="-78"/>
              </a:rPr>
              <a:t>Sun U.V.</a:t>
            </a:r>
          </a:p>
          <a:p>
            <a:pPr>
              <a:lnSpc>
                <a:spcPct val="100000"/>
              </a:lnSpc>
              <a:buFont typeface="Courier New" panose="02070309020205020404" pitchFamily="49" charset="0"/>
              <a:buChar char="o"/>
            </a:pPr>
            <a:r>
              <a:rPr lang="en-GB" sz="2400" cap="none" dirty="0">
                <a:cs typeface="Al Nile" pitchFamily="2" charset="-78"/>
              </a:rPr>
              <a:t>Cosmetics and antibacterial products.</a:t>
            </a:r>
          </a:p>
          <a:p>
            <a:pPr>
              <a:lnSpc>
                <a:spcPct val="100000"/>
              </a:lnSpc>
              <a:buFont typeface="Courier New" panose="02070309020205020404" pitchFamily="49" charset="0"/>
              <a:buChar char="o"/>
            </a:pPr>
            <a:r>
              <a:rPr lang="en-GB" sz="2400" cap="none" dirty="0">
                <a:cs typeface="Al Nile" pitchFamily="2" charset="-78"/>
              </a:rPr>
              <a:t> Medical products and chemicals</a:t>
            </a:r>
          </a:p>
          <a:p>
            <a:pPr marL="0" indent="0">
              <a:lnSpc>
                <a:spcPct val="100000"/>
              </a:lnSpc>
              <a:buNone/>
            </a:pPr>
            <a:endParaRPr lang="en-GB" sz="2400" b="1" cap="none" dirty="0">
              <a:solidFill>
                <a:schemeClr val="accent1">
                  <a:lumMod val="75000"/>
                </a:schemeClr>
              </a:solidFill>
            </a:endParaRPr>
          </a:p>
          <a:p>
            <a:pPr marL="0" indent="0">
              <a:lnSpc>
                <a:spcPct val="100000"/>
              </a:lnSpc>
              <a:buNone/>
            </a:pPr>
            <a:endParaRPr lang="en-GB" sz="2400" b="1" cap="none" dirty="0">
              <a:solidFill>
                <a:srgbClr val="FF0000"/>
              </a:solidFill>
            </a:endParaRPr>
          </a:p>
          <a:p>
            <a:pPr marL="0" indent="0">
              <a:lnSpc>
                <a:spcPct val="100000"/>
              </a:lnSpc>
              <a:buNone/>
            </a:pPr>
            <a:endParaRPr lang="en-US" sz="2400" cap="none" dirty="0"/>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01F80E68-A031-3452-C7FC-C4B246C4BF7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err="1">
                <a:solidFill>
                  <a:schemeClr val="bg1"/>
                </a:solidFill>
                <a:latin typeface="+mn-lt"/>
              </a:rPr>
              <a:t>ph</a:t>
            </a:r>
            <a:r>
              <a:rPr lang="en-US" sz="4000" b="1" dirty="0">
                <a:solidFill>
                  <a:schemeClr val="bg1"/>
                </a:solidFill>
                <a:latin typeface="+mn-lt"/>
              </a:rPr>
              <a:t> balance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C70CC01-6C37-3E50-7992-E9D0C614D42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5917858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070FD8-AF12-D0E8-ABD8-ECC05340305F}"/>
              </a:ext>
            </a:extLst>
          </p:cNvPr>
          <p:cNvSpPr>
            <a:spLocks noGrp="1"/>
          </p:cNvSpPr>
          <p:nvPr>
            <p:ph idx="1"/>
          </p:nvPr>
        </p:nvSpPr>
        <p:spPr>
          <a:xfrm>
            <a:off x="913775" y="2327904"/>
            <a:ext cx="10364452" cy="4362320"/>
          </a:xfrm>
        </p:spPr>
        <p:txBody>
          <a:bodyPr>
            <a:noAutofit/>
          </a:bodyPr>
          <a:lstStyle/>
          <a:p>
            <a:pPr marL="0" indent="0">
              <a:lnSpc>
                <a:spcPct val="100000"/>
              </a:lnSpc>
              <a:buNone/>
            </a:pPr>
            <a:r>
              <a:rPr lang="en-GB" sz="2400" b="1" cap="none" dirty="0"/>
              <a:t>Internal factors:</a:t>
            </a:r>
          </a:p>
          <a:p>
            <a:pPr>
              <a:lnSpc>
                <a:spcPct val="100000"/>
              </a:lnSpc>
              <a:buFont typeface="Courier New" panose="02070309020205020404" pitchFamily="49" charset="0"/>
              <a:buChar char="o"/>
            </a:pPr>
            <a:r>
              <a:rPr lang="en-GB" sz="2400" b="0" i="0" cap="none" dirty="0">
                <a:effectLst/>
                <a:cs typeface="Al Nile" pitchFamily="2" charset="-78"/>
              </a:rPr>
              <a:t>Genetics</a:t>
            </a:r>
          </a:p>
          <a:p>
            <a:pPr>
              <a:lnSpc>
                <a:spcPct val="100000"/>
              </a:lnSpc>
              <a:buFont typeface="Courier New" panose="02070309020205020404" pitchFamily="49" charset="0"/>
              <a:buChar char="o"/>
            </a:pPr>
            <a:r>
              <a:rPr lang="en-GB" sz="2400" b="0" i="0" cap="none" dirty="0">
                <a:effectLst/>
                <a:cs typeface="Al Nile" pitchFamily="2" charset="-78"/>
              </a:rPr>
              <a:t> Age</a:t>
            </a:r>
          </a:p>
          <a:p>
            <a:pPr>
              <a:lnSpc>
                <a:spcPct val="100000"/>
              </a:lnSpc>
              <a:buFont typeface="Courier New" panose="02070309020205020404" pitchFamily="49" charset="0"/>
              <a:buChar char="o"/>
            </a:pPr>
            <a:r>
              <a:rPr lang="en-GB" sz="2400" b="0" i="0" cap="none" dirty="0">
                <a:effectLst/>
                <a:cs typeface="Al Nile" pitchFamily="2" charset="-78"/>
              </a:rPr>
              <a:t> Hormones </a:t>
            </a:r>
            <a:endParaRPr lang="en-GB" sz="2400" cap="none" dirty="0">
              <a:cs typeface="Al Nile" pitchFamily="2" charset="-78"/>
            </a:endParaRPr>
          </a:p>
          <a:p>
            <a:pPr>
              <a:lnSpc>
                <a:spcPct val="100000"/>
              </a:lnSpc>
              <a:buFont typeface="Courier New" panose="02070309020205020404" pitchFamily="49" charset="0"/>
              <a:buChar char="o"/>
            </a:pPr>
            <a:r>
              <a:rPr lang="en-GB" sz="2400" cap="none" dirty="0">
                <a:cs typeface="Al Nile" pitchFamily="2" charset="-78"/>
              </a:rPr>
              <a:t>Sebum</a:t>
            </a:r>
          </a:p>
          <a:p>
            <a:pPr>
              <a:lnSpc>
                <a:spcPct val="100000"/>
              </a:lnSpc>
              <a:buFont typeface="Courier New" panose="02070309020205020404" pitchFamily="49" charset="0"/>
              <a:buChar char="o"/>
            </a:pPr>
            <a:r>
              <a:rPr lang="en-GB" sz="2400" cap="none" dirty="0">
                <a:cs typeface="Al Nile" pitchFamily="2" charset="-78"/>
              </a:rPr>
              <a:t>Sweat</a:t>
            </a:r>
          </a:p>
          <a:p>
            <a:pPr>
              <a:lnSpc>
                <a:spcPct val="100000"/>
              </a:lnSpc>
              <a:buFont typeface="Courier New" panose="02070309020205020404" pitchFamily="49" charset="0"/>
              <a:buChar char="o"/>
            </a:pPr>
            <a:r>
              <a:rPr lang="en-GB" sz="2400" cap="none" dirty="0">
                <a:cs typeface="Al Nile" pitchFamily="2" charset="-78"/>
              </a:rPr>
              <a:t>Stress</a:t>
            </a:r>
          </a:p>
          <a:p>
            <a:pPr marL="0" indent="0">
              <a:lnSpc>
                <a:spcPct val="100000"/>
              </a:lnSpc>
              <a:buNone/>
            </a:pPr>
            <a:r>
              <a:rPr lang="en-GB" sz="2400" b="0" i="0" cap="none" dirty="0">
                <a:effectLst/>
                <a:cs typeface="Al Nile" pitchFamily="2" charset="-78"/>
              </a:rPr>
              <a:t>The </a:t>
            </a:r>
            <a:r>
              <a:rPr lang="en-GB" sz="2400" b="0" i="0" cap="none" dirty="0" err="1">
                <a:effectLst/>
                <a:cs typeface="Al Nile" pitchFamily="2" charset="-78"/>
              </a:rPr>
              <a:t>ph</a:t>
            </a:r>
            <a:r>
              <a:rPr lang="en-GB" sz="2400" b="0" i="0" cap="none" dirty="0">
                <a:effectLst/>
                <a:cs typeface="Al Nile" pitchFamily="2" charset="-78"/>
              </a:rPr>
              <a:t> of male and female skin differs slightly. The average </a:t>
            </a:r>
            <a:r>
              <a:rPr lang="en-GB" sz="2400" b="0" i="0" cap="none" dirty="0" err="1">
                <a:effectLst/>
                <a:cs typeface="Al Nile" pitchFamily="2" charset="-78"/>
              </a:rPr>
              <a:t>ph</a:t>
            </a:r>
            <a:r>
              <a:rPr lang="en-GB" sz="2400" b="0" i="0" cap="none" dirty="0">
                <a:effectLst/>
                <a:cs typeface="Al Nile" pitchFamily="2" charset="-78"/>
              </a:rPr>
              <a:t> of male skin is lower due to higher rate of sebum production in male skin.</a:t>
            </a:r>
            <a:r>
              <a:rPr lang="en-GB" sz="2400" b="0" cap="none" dirty="0">
                <a:cs typeface="Al Nile" pitchFamily="2" charset="-78"/>
              </a:rPr>
              <a:t> </a:t>
            </a:r>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FE5AFCDD-FB08-EA0F-DB5D-1B6B44FF3BF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err="1">
                <a:solidFill>
                  <a:schemeClr val="bg1"/>
                </a:solidFill>
                <a:latin typeface="+mn-lt"/>
              </a:rPr>
              <a:t>ph</a:t>
            </a:r>
            <a:r>
              <a:rPr lang="en-US" sz="4000" b="1" dirty="0">
                <a:solidFill>
                  <a:schemeClr val="bg1"/>
                </a:solidFill>
                <a:latin typeface="+mn-lt"/>
              </a:rPr>
              <a:t> balance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D86BE2D-43EF-560E-2C6B-574BAB2782C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4163959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165D8-C5F6-780C-C571-EC0D9E030131}"/>
              </a:ext>
            </a:extLst>
          </p:cNvPr>
          <p:cNvSpPr>
            <a:spLocks noGrp="1"/>
          </p:cNvSpPr>
          <p:nvPr>
            <p:ph idx="1"/>
          </p:nvPr>
        </p:nvSpPr>
        <p:spPr>
          <a:xfrm>
            <a:off x="913773" y="1954764"/>
            <a:ext cx="10364452" cy="4463965"/>
          </a:xfrm>
        </p:spPr>
        <p:txBody>
          <a:bodyPr>
            <a:normAutofit/>
          </a:bodyPr>
          <a:lstStyle/>
          <a:p>
            <a:pPr marL="0" indent="0">
              <a:buNone/>
            </a:pPr>
            <a:endParaRPr lang="en-US" sz="2400" i="0" cap="none" dirty="0">
              <a:solidFill>
                <a:srgbClr val="202124"/>
              </a:solidFill>
              <a:effectLst/>
              <a:cs typeface="Al Nile" pitchFamily="2" charset="-78"/>
            </a:endParaRPr>
          </a:p>
          <a:p>
            <a:r>
              <a:rPr lang="en-GB" sz="2400" b="0" i="0" cap="none" dirty="0">
                <a:effectLst/>
                <a:cs typeface="Al Nile" pitchFamily="2" charset="-78"/>
              </a:rPr>
              <a:t>We can help to support skin’s optimum </a:t>
            </a:r>
            <a:r>
              <a:rPr lang="en-GB" sz="2400" b="0" i="0" cap="none" dirty="0" err="1">
                <a:effectLst/>
                <a:cs typeface="Al Nile" pitchFamily="2" charset="-78"/>
              </a:rPr>
              <a:t>ph</a:t>
            </a:r>
            <a:r>
              <a:rPr lang="en-GB" sz="2400" b="0" i="0" cap="none" dirty="0">
                <a:effectLst/>
                <a:cs typeface="Al Nile" pitchFamily="2" charset="-78"/>
              </a:rPr>
              <a:t> with healthy lifestyle choices, a regular skincare routine and by using products that respect skin’s natural </a:t>
            </a:r>
            <a:r>
              <a:rPr lang="en-GB" sz="2400" b="0" i="0" cap="none" dirty="0" err="1">
                <a:effectLst/>
                <a:cs typeface="Al Nile" pitchFamily="2" charset="-78"/>
              </a:rPr>
              <a:t>ph</a:t>
            </a:r>
            <a:r>
              <a:rPr lang="en-GB" sz="2400" b="0" i="0" cap="none" dirty="0">
                <a:effectLst/>
                <a:cs typeface="Al Nile" pitchFamily="2" charset="-78"/>
              </a:rPr>
              <a:t> and maintain its protective barrier. </a:t>
            </a:r>
            <a:endParaRPr lang="en-GB" sz="2400" cap="none" dirty="0">
              <a:cs typeface="Al Nile" pitchFamily="2" charset="-78"/>
            </a:endParaRPr>
          </a:p>
          <a:p>
            <a:pPr marL="0" indent="0">
              <a:buNone/>
            </a:pPr>
            <a:endParaRPr lang="en-US" sz="2400" i="0" cap="none" dirty="0">
              <a:solidFill>
                <a:srgbClr val="202124"/>
              </a:solidFill>
              <a:effectLst/>
              <a:cs typeface="Al Nile" pitchFamily="2" charset="-78"/>
            </a:endParaRPr>
          </a:p>
          <a:p>
            <a:r>
              <a:rPr lang="en-US" sz="2400" i="0" cap="none" dirty="0">
                <a:solidFill>
                  <a:srgbClr val="202124"/>
                </a:solidFill>
                <a:effectLst/>
                <a:cs typeface="Al Nile" pitchFamily="2" charset="-78"/>
              </a:rPr>
              <a:t>Acidity is measured on </a:t>
            </a:r>
            <a:r>
              <a:rPr lang="en-US" sz="2400" i="0" cap="none" dirty="0" err="1">
                <a:solidFill>
                  <a:srgbClr val="202124"/>
                </a:solidFill>
                <a:effectLst/>
                <a:cs typeface="Al Nile" pitchFamily="2" charset="-78"/>
              </a:rPr>
              <a:t>ph</a:t>
            </a:r>
            <a:r>
              <a:rPr lang="en-US" sz="2400" i="0" cap="none" dirty="0">
                <a:solidFill>
                  <a:srgbClr val="202124"/>
                </a:solidFill>
                <a:effectLst/>
                <a:cs typeface="Al Nile" pitchFamily="2" charset="-78"/>
              </a:rPr>
              <a:t> scale, which can range from zero to 14. If the </a:t>
            </a:r>
            <a:r>
              <a:rPr lang="en-US" sz="2400" i="0" cap="none" dirty="0" err="1">
                <a:solidFill>
                  <a:srgbClr val="202124"/>
                </a:solidFill>
                <a:effectLst/>
                <a:cs typeface="Al Nile" pitchFamily="2" charset="-78"/>
              </a:rPr>
              <a:t>ph</a:t>
            </a:r>
            <a:r>
              <a:rPr lang="en-US" sz="2400" i="0" cap="none" dirty="0">
                <a:solidFill>
                  <a:srgbClr val="202124"/>
                </a:solidFill>
                <a:effectLst/>
                <a:cs typeface="Al Nile" pitchFamily="2" charset="-78"/>
              </a:rPr>
              <a:t> is lower than 7, it is acidic and if it is higher than 7, it is alkaline. A </a:t>
            </a:r>
            <a:r>
              <a:rPr lang="en-US" sz="2400" i="0" cap="none" dirty="0" err="1">
                <a:solidFill>
                  <a:srgbClr val="202124"/>
                </a:solidFill>
                <a:effectLst/>
                <a:cs typeface="Al Nile" pitchFamily="2" charset="-78"/>
              </a:rPr>
              <a:t>ph</a:t>
            </a:r>
            <a:r>
              <a:rPr lang="en-US" sz="2400" i="0" cap="none" dirty="0">
                <a:solidFill>
                  <a:srgbClr val="202124"/>
                </a:solidFill>
                <a:effectLst/>
                <a:cs typeface="Al Nile" pitchFamily="2" charset="-78"/>
              </a:rPr>
              <a:t> of seven is neutral.</a:t>
            </a:r>
            <a:endParaRPr lang="en-AE" sz="2400" cap="none" dirty="0">
              <a:cs typeface="Al Nile" pitchFamily="2" charset="-78"/>
            </a:endParaRPr>
          </a:p>
        </p:txBody>
      </p:sp>
      <p:sp>
        <p:nvSpPr>
          <p:cNvPr id="4" name="Title 1">
            <a:extLst>
              <a:ext uri="{FF2B5EF4-FFF2-40B4-BE49-F238E27FC236}">
                <a16:creationId xmlns:a16="http://schemas.microsoft.com/office/drawing/2014/main" id="{E6F063D5-A0B6-006C-20D7-7977130DFFF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err="1">
                <a:solidFill>
                  <a:schemeClr val="bg1"/>
                </a:solidFill>
                <a:latin typeface="+mn-lt"/>
              </a:rPr>
              <a:t>ph</a:t>
            </a:r>
            <a:r>
              <a:rPr lang="en-US" sz="4000" b="1" dirty="0">
                <a:solidFill>
                  <a:schemeClr val="bg1"/>
                </a:solidFill>
                <a:latin typeface="+mn-lt"/>
              </a:rPr>
              <a:t> balance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45C751E-90BD-0075-DB58-E48D7389B63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2953439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D93D69-7770-649D-06D5-94CED24F36A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err="1">
                <a:solidFill>
                  <a:schemeClr val="bg1"/>
                </a:solidFill>
                <a:latin typeface="+mn-lt"/>
              </a:rPr>
              <a:t>ph</a:t>
            </a:r>
            <a:r>
              <a:rPr lang="en-US" sz="4000" b="1" dirty="0">
                <a:solidFill>
                  <a:schemeClr val="bg1"/>
                </a:solidFill>
                <a:latin typeface="+mn-lt"/>
              </a:rPr>
              <a:t> balance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12" name="Content Placeholder 11" descr="Chart&#10;&#10;Description automatically generated">
            <a:extLst>
              <a:ext uri="{FF2B5EF4-FFF2-40B4-BE49-F238E27FC236}">
                <a16:creationId xmlns:a16="http://schemas.microsoft.com/office/drawing/2014/main" id="{9A90B014-313E-6DC4-DB8B-26D1F61E1E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1113" y="2214694"/>
            <a:ext cx="6801081" cy="4534054"/>
          </a:xfrm>
        </p:spPr>
      </p:pic>
    </p:spTree>
    <p:extLst>
      <p:ext uri="{BB962C8B-B14F-4D97-AF65-F5344CB8AC3E}">
        <p14:creationId xmlns:p14="http://schemas.microsoft.com/office/powerpoint/2010/main" val="19865713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C6DE1-9D2E-24E0-4C7D-B90BF1115C49}"/>
              </a:ext>
            </a:extLst>
          </p:cNvPr>
          <p:cNvSpPr>
            <a:spLocks noGrp="1"/>
          </p:cNvSpPr>
          <p:nvPr>
            <p:ph idx="1"/>
          </p:nvPr>
        </p:nvSpPr>
        <p:spPr>
          <a:xfrm>
            <a:off x="913775" y="2367093"/>
            <a:ext cx="10364452" cy="4233732"/>
          </a:xfrm>
        </p:spPr>
        <p:txBody>
          <a:bodyPr>
            <a:normAutofit/>
          </a:bodyPr>
          <a:lstStyle/>
          <a:p>
            <a:pPr marL="0" indent="0">
              <a:buNone/>
            </a:pPr>
            <a:r>
              <a:rPr lang="en-US" sz="2400" cap="none" dirty="0">
                <a:cs typeface="Al Nile" pitchFamily="2" charset="-78"/>
              </a:rPr>
              <a:t>A skin analysis is the process of understanding the current and past history of your skin, this may involve sebum, pores, wrinkles, spots, and moisture tests.</a:t>
            </a:r>
          </a:p>
          <a:p>
            <a:pPr marL="0" indent="0">
              <a:buNone/>
            </a:pPr>
            <a:endParaRPr lang="en-US" sz="2400" cap="none" dirty="0">
              <a:cs typeface="Al Nile" pitchFamily="2" charset="-78"/>
            </a:endParaRPr>
          </a:p>
          <a:p>
            <a:pPr marL="0" indent="0">
              <a:buNone/>
            </a:pPr>
            <a:r>
              <a:rPr lang="en-US" sz="2400" cap="none" dirty="0">
                <a:cs typeface="Al Nile" pitchFamily="2" charset="-78"/>
              </a:rPr>
              <a:t>Most professionals such as; dermatologists, aesthetic clinics, cosmetic clinics, and skincare companies are utilizing diagnostic tools or devices to conduct these tests.</a:t>
            </a:r>
            <a:endParaRPr lang="en-AE" sz="2400" cap="none" dirty="0">
              <a:cs typeface="Al Nile" pitchFamily="2" charset="-78"/>
            </a:endParaRPr>
          </a:p>
        </p:txBody>
      </p:sp>
      <p:sp>
        <p:nvSpPr>
          <p:cNvPr id="4" name="Title 1">
            <a:extLst>
              <a:ext uri="{FF2B5EF4-FFF2-40B4-BE49-F238E27FC236}">
                <a16:creationId xmlns:a16="http://schemas.microsoft.com/office/drawing/2014/main" id="{DB1D0D46-07F9-72DF-8DE0-D64C0092DE8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844C3321-EE82-ECFD-94BB-485462A5E88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4926223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1D379-F365-A754-99F7-8F7D6DA7993E}"/>
              </a:ext>
            </a:extLst>
          </p:cNvPr>
          <p:cNvSpPr>
            <a:spLocks noGrp="1"/>
          </p:cNvSpPr>
          <p:nvPr>
            <p:ph idx="1"/>
          </p:nvPr>
        </p:nvSpPr>
        <p:spPr>
          <a:xfrm>
            <a:off x="913775" y="2367093"/>
            <a:ext cx="10364452" cy="4305170"/>
          </a:xfrm>
        </p:spPr>
        <p:txBody>
          <a:bodyPr>
            <a:noAutofit/>
          </a:bodyPr>
          <a:lstStyle/>
          <a:p>
            <a:pPr marL="0" indent="0">
              <a:buNone/>
            </a:pPr>
            <a:r>
              <a:rPr lang="en-US" sz="2400" cap="none" dirty="0">
                <a:cs typeface="Al Nile" pitchFamily="2" charset="-78"/>
              </a:rPr>
              <a:t>This process normally involves capturing micro-zoom high-resolution images, every person is unique that’s why personal information such as; age, gender, and skin type are also important contributing factors to the results of the analysis.</a:t>
            </a:r>
          </a:p>
          <a:p>
            <a:pPr marL="0" indent="0">
              <a:buNone/>
            </a:pPr>
            <a:r>
              <a:rPr lang="en-US" sz="2400" cap="none" dirty="0">
                <a:cs typeface="Al Nile" pitchFamily="2" charset="-78"/>
              </a:rPr>
              <a:t>Some skin analyzers offers product recommendations to address the needs of your skin.</a:t>
            </a:r>
          </a:p>
          <a:p>
            <a:pPr marL="0" indent="0">
              <a:buNone/>
            </a:pPr>
            <a:r>
              <a:rPr lang="en-US" sz="2400" b="1" i="0" cap="none" dirty="0">
                <a:solidFill>
                  <a:srgbClr val="222222"/>
                </a:solidFill>
                <a:effectLst/>
              </a:rPr>
              <a:t> * How long does the whole skin analysis process take?</a:t>
            </a:r>
          </a:p>
          <a:p>
            <a:pPr marL="0" indent="0">
              <a:buNone/>
            </a:pPr>
            <a:r>
              <a:rPr lang="en-US" sz="2400" b="0" i="0" cap="none" dirty="0">
                <a:solidFill>
                  <a:srgbClr val="000000"/>
                </a:solidFill>
                <a:effectLst/>
                <a:cs typeface="Al Nile" pitchFamily="2" charset="-78"/>
              </a:rPr>
              <a:t>An in-depth skin analysis normally takes 15 minutes, this may involve taking images, asking questions about your skin history and analyzing the results of the tests.</a:t>
            </a:r>
            <a:endParaRPr lang="en-AE" sz="2400" cap="none" dirty="0">
              <a:cs typeface="Al Nile" pitchFamily="2" charset="-78"/>
            </a:endParaRPr>
          </a:p>
        </p:txBody>
      </p:sp>
      <p:sp>
        <p:nvSpPr>
          <p:cNvPr id="4" name="Title 1">
            <a:extLst>
              <a:ext uri="{FF2B5EF4-FFF2-40B4-BE49-F238E27FC236}">
                <a16:creationId xmlns:a16="http://schemas.microsoft.com/office/drawing/2014/main" id="{2281D09C-13E8-794A-94AD-38068D5E343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143410E0-9EDE-297C-925C-5AD60425851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784292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8909F-73E1-C10C-B9A3-BDB7AEA58DF7}"/>
              </a:ext>
            </a:extLst>
          </p:cNvPr>
          <p:cNvSpPr>
            <a:spLocks noGrp="1"/>
          </p:cNvSpPr>
          <p:nvPr>
            <p:ph idx="1"/>
          </p:nvPr>
        </p:nvSpPr>
        <p:spPr>
          <a:xfrm>
            <a:off x="913774" y="2423776"/>
            <a:ext cx="10364452" cy="4648070"/>
          </a:xfrm>
        </p:spPr>
        <p:txBody>
          <a:bodyPr>
            <a:normAutofit/>
          </a:bodyPr>
          <a:lstStyle/>
          <a:p>
            <a:pPr algn="l"/>
            <a:r>
              <a:rPr lang="en-US" sz="2400" b="1" i="0" cap="none" dirty="0">
                <a:solidFill>
                  <a:srgbClr val="000000"/>
                </a:solidFill>
                <a:effectLst/>
                <a:cs typeface="Al Nile" pitchFamily="2" charset="-78"/>
              </a:rPr>
              <a:t>The main benefits of having your skin analyzed are:</a:t>
            </a:r>
          </a:p>
          <a:p>
            <a:pPr algn="l">
              <a:buFont typeface="Courier New" panose="02070309020205020404" pitchFamily="49" charset="0"/>
              <a:buChar char="o"/>
            </a:pPr>
            <a:r>
              <a:rPr lang="en-US" sz="2400" b="0" i="0" cap="none" dirty="0">
                <a:solidFill>
                  <a:srgbClr val="000000"/>
                </a:solidFill>
                <a:effectLst/>
                <a:cs typeface="Al Nile" pitchFamily="2" charset="-78"/>
              </a:rPr>
              <a:t>The ability to change your skin with the correct treatments .</a:t>
            </a:r>
          </a:p>
          <a:p>
            <a:pPr algn="l">
              <a:buFont typeface="Courier New" panose="02070309020205020404" pitchFamily="49" charset="0"/>
              <a:buChar char="o"/>
            </a:pPr>
            <a:r>
              <a:rPr lang="en-US" sz="2400" cap="none" dirty="0">
                <a:solidFill>
                  <a:srgbClr val="000000"/>
                </a:solidFill>
                <a:cs typeface="Al Nile" pitchFamily="2" charset="-78"/>
              </a:rPr>
              <a:t>Choose the right home</a:t>
            </a:r>
            <a:r>
              <a:rPr lang="en-US" sz="2400" b="0" i="0" cap="none" dirty="0">
                <a:solidFill>
                  <a:srgbClr val="000000"/>
                </a:solidFill>
                <a:effectLst/>
                <a:cs typeface="Al Nile" pitchFamily="2" charset="-78"/>
              </a:rPr>
              <a:t> skin care to main the results. </a:t>
            </a:r>
          </a:p>
          <a:p>
            <a:pPr algn="l">
              <a:buFont typeface="Courier New" panose="02070309020205020404" pitchFamily="49" charset="0"/>
              <a:buChar char="o"/>
            </a:pPr>
            <a:r>
              <a:rPr lang="en-US" sz="2400" b="0" i="0" cap="none" dirty="0">
                <a:solidFill>
                  <a:srgbClr val="000000"/>
                </a:solidFill>
                <a:effectLst/>
                <a:cs typeface="Al Nile" pitchFamily="2" charset="-78"/>
              </a:rPr>
              <a:t>Can address hidden sun damage, pigmentation, blocked pores, wrinkles and fine lines.</a:t>
            </a:r>
          </a:p>
          <a:p>
            <a:pPr algn="l">
              <a:buFont typeface="Courier New" panose="02070309020205020404" pitchFamily="49" charset="0"/>
              <a:buChar char="o"/>
            </a:pPr>
            <a:r>
              <a:rPr lang="en-US" sz="2400" b="0" i="0" cap="none" dirty="0">
                <a:solidFill>
                  <a:srgbClr val="000000"/>
                </a:solidFill>
                <a:effectLst/>
                <a:cs typeface="Al Nile" pitchFamily="2" charset="-78"/>
              </a:rPr>
              <a:t>It will allow you to stop signs of damage before they reach the surface of your skin.</a:t>
            </a:r>
          </a:p>
          <a:p>
            <a:pPr marL="0" indent="0">
              <a:buNone/>
            </a:pPr>
            <a:endParaRPr lang="en-AE" sz="2400" cap="none" dirty="0"/>
          </a:p>
        </p:txBody>
      </p:sp>
      <p:sp>
        <p:nvSpPr>
          <p:cNvPr id="4" name="Title 1">
            <a:extLst>
              <a:ext uri="{FF2B5EF4-FFF2-40B4-BE49-F238E27FC236}">
                <a16:creationId xmlns:a16="http://schemas.microsoft.com/office/drawing/2014/main" id="{77D9CC5C-0DCD-BE13-906B-339B7DF74FD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64E4ACC-A462-628E-D75A-35383AA5E10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1800894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0CB72-718E-F3EE-A86E-C29A96CFE4E0}"/>
              </a:ext>
            </a:extLst>
          </p:cNvPr>
          <p:cNvSpPr>
            <a:spLocks noGrp="1"/>
          </p:cNvSpPr>
          <p:nvPr>
            <p:ph idx="1"/>
          </p:nvPr>
        </p:nvSpPr>
        <p:spPr>
          <a:xfrm>
            <a:off x="913775" y="2367093"/>
            <a:ext cx="10364452" cy="4234429"/>
          </a:xfrm>
        </p:spPr>
        <p:txBody>
          <a:bodyPr>
            <a:normAutofit/>
          </a:bodyPr>
          <a:lstStyle/>
          <a:p>
            <a:pPr algn="l" defTabSz="914400" rtl="0" eaLnBrk="1" latinLnBrk="0" hangingPunct="1">
              <a:lnSpc>
                <a:spcPct val="120000"/>
              </a:lnSpc>
              <a:spcBef>
                <a:spcPts val="1000"/>
              </a:spcBef>
              <a:buClr>
                <a:schemeClr val="tx1"/>
              </a:buClr>
              <a:buFont typeface="arial" panose="020B0604020202020204" pitchFamily="34" charset="0"/>
              <a:buChar char="•"/>
            </a:pPr>
            <a:r>
              <a:rPr lang="en-US" sz="2400" cap="none" dirty="0">
                <a:cs typeface="Al Nile" pitchFamily="2" charset="-78"/>
              </a:rPr>
              <a:t>Information to be included in the skin analysis session and to be recorded. </a:t>
            </a:r>
            <a:endParaRPr lang="en-US" sz="2400" cap="none" dirty="0"/>
          </a:p>
          <a:p>
            <a:pPr marL="0" indent="0">
              <a:buNone/>
            </a:pPr>
            <a:r>
              <a:rPr lang="en-US" sz="2400" cap="none" dirty="0"/>
              <a:t>1) </a:t>
            </a:r>
            <a:r>
              <a:rPr lang="en-GB" sz="2400" cap="none" dirty="0"/>
              <a:t>The client’s skin type</a:t>
            </a:r>
            <a:endParaRPr lang="en-US" sz="2400" cap="none" dirty="0"/>
          </a:p>
          <a:p>
            <a:pPr marL="0" indent="0">
              <a:buNone/>
            </a:pPr>
            <a:r>
              <a:rPr lang="en-US" sz="2400" cap="none" dirty="0"/>
              <a:t>2) </a:t>
            </a:r>
            <a:r>
              <a:rPr lang="en-GB" sz="2400" cap="none" dirty="0"/>
              <a:t>Pigmentation and skin colour</a:t>
            </a:r>
          </a:p>
          <a:p>
            <a:pPr marL="0" indent="0">
              <a:buNone/>
            </a:pPr>
            <a:r>
              <a:rPr lang="en-AE" sz="2400" cap="none" dirty="0"/>
              <a:t>3) </a:t>
            </a:r>
            <a:r>
              <a:rPr lang="en-GB" sz="2400" cap="none" dirty="0"/>
              <a:t>Skin texture</a:t>
            </a:r>
          </a:p>
          <a:p>
            <a:pPr marL="0" indent="0" algn="l" defTabSz="914400" rtl="0" eaLnBrk="1" latinLnBrk="0" hangingPunct="1">
              <a:lnSpc>
                <a:spcPct val="120000"/>
              </a:lnSpc>
              <a:spcBef>
                <a:spcPts val="1000"/>
              </a:spcBef>
              <a:buClr>
                <a:schemeClr val="tx1"/>
              </a:buClr>
              <a:buNone/>
            </a:pPr>
            <a:r>
              <a:rPr lang="en-AE" sz="2400" cap="none" dirty="0"/>
              <a:t>4) </a:t>
            </a:r>
            <a:r>
              <a:rPr lang="en-US" sz="2400" cap="none" dirty="0"/>
              <a:t>T</a:t>
            </a:r>
            <a:r>
              <a:rPr lang="en-AE" sz="2400" cap="none" dirty="0"/>
              <a:t>reatment plan </a:t>
            </a:r>
          </a:p>
          <a:p>
            <a:pPr marL="0" indent="0" algn="l" defTabSz="914400" rtl="0" eaLnBrk="1" latinLnBrk="0" hangingPunct="1">
              <a:lnSpc>
                <a:spcPct val="120000"/>
              </a:lnSpc>
              <a:spcBef>
                <a:spcPts val="1000"/>
              </a:spcBef>
              <a:buClr>
                <a:schemeClr val="tx1"/>
              </a:buClr>
              <a:buNone/>
            </a:pPr>
            <a:r>
              <a:rPr lang="en-AE" sz="2400" cap="none" dirty="0"/>
              <a:t>5) </a:t>
            </a:r>
            <a:r>
              <a:rPr lang="en-US" sz="2400" cap="none" dirty="0"/>
              <a:t>C</a:t>
            </a:r>
            <a:r>
              <a:rPr lang="en-AE" sz="2400" cap="none" dirty="0"/>
              <a:t>lient medical history</a:t>
            </a:r>
          </a:p>
          <a:p>
            <a:pPr marL="0" indent="0" algn="l" defTabSz="914400" rtl="0" eaLnBrk="1" latinLnBrk="0" hangingPunct="1">
              <a:lnSpc>
                <a:spcPct val="120000"/>
              </a:lnSpc>
              <a:spcBef>
                <a:spcPts val="1000"/>
              </a:spcBef>
              <a:buClr>
                <a:schemeClr val="tx1"/>
              </a:buClr>
              <a:buNone/>
            </a:pPr>
            <a:r>
              <a:rPr lang="en-AE" sz="2400" cap="none" dirty="0"/>
              <a:t>6) </a:t>
            </a:r>
            <a:r>
              <a:rPr lang="en-US" sz="2400" cap="none" dirty="0"/>
              <a:t>C</a:t>
            </a:r>
            <a:r>
              <a:rPr lang="en-AE" sz="2400" cap="none" dirty="0"/>
              <a:t>lient goal before starting any skin treatment  </a:t>
            </a:r>
          </a:p>
          <a:p>
            <a:endParaRPr lang="en-AE" sz="2400" cap="none" dirty="0"/>
          </a:p>
        </p:txBody>
      </p:sp>
      <p:sp>
        <p:nvSpPr>
          <p:cNvPr id="4" name="Title 1">
            <a:extLst>
              <a:ext uri="{FF2B5EF4-FFF2-40B4-BE49-F238E27FC236}">
                <a16:creationId xmlns:a16="http://schemas.microsoft.com/office/drawing/2014/main" id="{51ECC6A0-5F2F-FEB8-039C-2E477A9FDC0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0CBE843C-4FE9-B854-7B18-6791BC26DBB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021267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DE4E0-1E88-8BDE-635C-27252BDBF4A5}"/>
              </a:ext>
            </a:extLst>
          </p:cNvPr>
          <p:cNvSpPr>
            <a:spLocks noGrp="1"/>
          </p:cNvSpPr>
          <p:nvPr>
            <p:ph idx="1"/>
          </p:nvPr>
        </p:nvSpPr>
        <p:spPr>
          <a:xfrm>
            <a:off x="913775" y="2397853"/>
            <a:ext cx="10364452" cy="4490907"/>
          </a:xfrm>
        </p:spPr>
        <p:txBody>
          <a:bodyPr>
            <a:normAutofit/>
          </a:bodyPr>
          <a:lstStyle/>
          <a:p>
            <a:pPr algn="l"/>
            <a:r>
              <a:rPr lang="en-US" sz="2400" b="0" i="0" cap="none" dirty="0">
                <a:solidFill>
                  <a:srgbClr val="000000"/>
                </a:solidFill>
                <a:effectLst/>
              </a:rPr>
              <a:t>Many external factors affect your skin. So we have to consider the following questions ?</a:t>
            </a:r>
          </a:p>
          <a:p>
            <a:pPr algn="l">
              <a:buFont typeface="Courier New" panose="02070309020205020404" pitchFamily="49" charset="0"/>
              <a:buChar char="o"/>
            </a:pPr>
            <a:r>
              <a:rPr lang="en-US" sz="2400" b="0" i="0" cap="none" dirty="0">
                <a:solidFill>
                  <a:srgbClr val="000000"/>
                </a:solidFill>
                <a:effectLst/>
              </a:rPr>
              <a:t>Are you under stress?</a:t>
            </a:r>
          </a:p>
          <a:p>
            <a:pPr algn="l">
              <a:buFont typeface="Courier New" panose="02070309020205020404" pitchFamily="49" charset="0"/>
              <a:buChar char="o"/>
            </a:pPr>
            <a:r>
              <a:rPr lang="en-US" sz="2400" b="0" i="0" cap="none" dirty="0">
                <a:solidFill>
                  <a:srgbClr val="000000"/>
                </a:solidFill>
                <a:effectLst/>
              </a:rPr>
              <a:t>Do you get enough sleep?</a:t>
            </a:r>
          </a:p>
          <a:p>
            <a:pPr algn="l">
              <a:buFont typeface="Courier New" panose="02070309020205020404" pitchFamily="49" charset="0"/>
              <a:buChar char="o"/>
            </a:pPr>
            <a:r>
              <a:rPr lang="en-US" sz="2400" b="0" i="0" cap="none" dirty="0">
                <a:solidFill>
                  <a:srgbClr val="000000"/>
                </a:solidFill>
                <a:effectLst/>
              </a:rPr>
              <a:t>Do you have any allergies?</a:t>
            </a:r>
          </a:p>
          <a:p>
            <a:pPr algn="l">
              <a:buFont typeface="Courier New" panose="02070309020205020404" pitchFamily="49" charset="0"/>
              <a:buChar char="o"/>
            </a:pPr>
            <a:r>
              <a:rPr lang="en-US" sz="2400" b="0" i="0" cap="none" dirty="0">
                <a:solidFill>
                  <a:srgbClr val="000000"/>
                </a:solidFill>
                <a:effectLst/>
              </a:rPr>
              <a:t>Are you exposed to the sun often?</a:t>
            </a:r>
          </a:p>
          <a:p>
            <a:pPr algn="l">
              <a:buFont typeface="Courier New" panose="02070309020205020404" pitchFamily="49" charset="0"/>
              <a:buChar char="o"/>
            </a:pPr>
            <a:r>
              <a:rPr lang="en-US" sz="2400" b="0" i="0" cap="none" dirty="0">
                <a:solidFill>
                  <a:srgbClr val="000000"/>
                </a:solidFill>
                <a:effectLst/>
              </a:rPr>
              <a:t>Does your skin react to specific treatment or product ?</a:t>
            </a:r>
          </a:p>
          <a:p>
            <a:endParaRPr lang="en-AE" sz="2400" cap="none" dirty="0"/>
          </a:p>
        </p:txBody>
      </p:sp>
      <p:sp>
        <p:nvSpPr>
          <p:cNvPr id="4" name="Title 1">
            <a:extLst>
              <a:ext uri="{FF2B5EF4-FFF2-40B4-BE49-F238E27FC236}">
                <a16:creationId xmlns:a16="http://schemas.microsoft.com/office/drawing/2014/main" id="{447017F1-EA89-B223-1E93-067EF29773D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CADD372-E503-474F-588E-6374669BAED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4911944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6138E-C03F-62B7-4CAA-9C6A96274675}"/>
              </a:ext>
            </a:extLst>
          </p:cNvPr>
          <p:cNvSpPr>
            <a:spLocks noGrp="1"/>
          </p:cNvSpPr>
          <p:nvPr>
            <p:ph idx="1"/>
          </p:nvPr>
        </p:nvSpPr>
        <p:spPr>
          <a:xfrm>
            <a:off x="913774" y="2634722"/>
            <a:ext cx="10364452" cy="3424107"/>
          </a:xfrm>
        </p:spPr>
        <p:txBody>
          <a:bodyPr>
            <a:normAutofit/>
          </a:bodyPr>
          <a:lstStyle/>
          <a:p>
            <a:pPr>
              <a:buFont typeface="Courier New" panose="02070309020205020404" pitchFamily="49" charset="0"/>
              <a:buChar char="o"/>
            </a:pPr>
            <a:r>
              <a:rPr lang="en-US" sz="2400" cap="none" dirty="0"/>
              <a:t>D</a:t>
            </a:r>
            <a:r>
              <a:rPr lang="en-AE" sz="2400" cap="none" dirty="0"/>
              <a:t>o you smoke ?</a:t>
            </a:r>
          </a:p>
          <a:p>
            <a:pPr>
              <a:buFont typeface="Courier New" panose="02070309020205020404" pitchFamily="49" charset="0"/>
              <a:buChar char="o"/>
            </a:pPr>
            <a:r>
              <a:rPr lang="en-US" sz="2400" cap="none" dirty="0"/>
              <a:t>W</a:t>
            </a:r>
            <a:r>
              <a:rPr lang="en-AE" sz="2400" cap="none" dirty="0"/>
              <a:t>hen it was your last facial or any skin treatment ?</a:t>
            </a:r>
          </a:p>
          <a:p>
            <a:pPr>
              <a:buFont typeface="Courier New" panose="02070309020205020404" pitchFamily="49" charset="0"/>
              <a:buChar char="o"/>
            </a:pPr>
            <a:r>
              <a:rPr lang="en-US" sz="2400" cap="none" dirty="0"/>
              <a:t>W</a:t>
            </a:r>
            <a:r>
              <a:rPr lang="en-AE" sz="2400" cap="none" dirty="0"/>
              <a:t>hat it was your last session of laser hair removal ?</a:t>
            </a:r>
          </a:p>
          <a:p>
            <a:pPr>
              <a:buFont typeface="Courier New" panose="02070309020205020404" pitchFamily="49" charset="0"/>
              <a:buChar char="o"/>
            </a:pPr>
            <a:r>
              <a:rPr lang="en-US" sz="2400" cap="none" dirty="0"/>
              <a:t>A</a:t>
            </a:r>
            <a:r>
              <a:rPr lang="en-AE" sz="2400" cap="none" dirty="0"/>
              <a:t>re you drinking enough water daily ? </a:t>
            </a:r>
          </a:p>
          <a:p>
            <a:pPr>
              <a:buFont typeface="Courier New" panose="02070309020205020404" pitchFamily="49" charset="0"/>
              <a:buChar char="o"/>
            </a:pPr>
            <a:r>
              <a:rPr lang="en-US" sz="2400" cap="none" dirty="0"/>
              <a:t>A</a:t>
            </a:r>
            <a:r>
              <a:rPr lang="en-AE" sz="2400" cap="none" dirty="0"/>
              <a:t>re you pregnant or breast feeding ? </a:t>
            </a:r>
          </a:p>
          <a:p>
            <a:endParaRPr lang="en-AE" sz="2400" cap="none" dirty="0"/>
          </a:p>
        </p:txBody>
      </p:sp>
      <p:sp>
        <p:nvSpPr>
          <p:cNvPr id="4" name="Title 1">
            <a:extLst>
              <a:ext uri="{FF2B5EF4-FFF2-40B4-BE49-F238E27FC236}">
                <a16:creationId xmlns:a16="http://schemas.microsoft.com/office/drawing/2014/main" id="{321CEBEC-F6E4-3944-A3AD-F33FB55D34A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B9DEE37-9B57-ED69-980A-E6E04904DE0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0432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8B5EE-1E4B-1D75-4A7E-9B6E82B942BF}"/>
              </a:ext>
            </a:extLst>
          </p:cNvPr>
          <p:cNvSpPr>
            <a:spLocks noGrp="1"/>
          </p:cNvSpPr>
          <p:nvPr>
            <p:ph idx="1"/>
          </p:nvPr>
        </p:nvSpPr>
        <p:spPr/>
        <p:txBody>
          <a:bodyPr>
            <a:normAutofit lnSpcReduction="10000"/>
          </a:bodyPr>
          <a:lstStyle/>
          <a:p>
            <a:pPr fontAlgn="t"/>
            <a:r>
              <a:rPr lang="en-US" sz="2400" b="1" cap="none" dirty="0">
                <a:solidFill>
                  <a:schemeClr val="accent1">
                    <a:lumMod val="75000"/>
                  </a:schemeClr>
                </a:solidFill>
              </a:rPr>
              <a:t>Safety</a:t>
            </a:r>
            <a:r>
              <a:rPr lang="en-US" sz="2400" cap="none" dirty="0">
                <a:solidFill>
                  <a:schemeClr val="accent1">
                    <a:lumMod val="75000"/>
                  </a:schemeClr>
                </a:solidFill>
              </a:rPr>
              <a:t>  : </a:t>
            </a:r>
            <a:r>
              <a:rPr lang="en-US" sz="2400" b="1" cap="none" dirty="0"/>
              <a:t>The absence of risk .</a:t>
            </a:r>
            <a:endParaRPr lang="en-US" sz="2400" cap="none" dirty="0"/>
          </a:p>
          <a:p>
            <a:pPr fontAlgn="t"/>
            <a:r>
              <a:rPr lang="en-US" sz="2400" b="1" cap="none" dirty="0">
                <a:solidFill>
                  <a:schemeClr val="accent1">
                    <a:lumMod val="75000"/>
                  </a:schemeClr>
                </a:solidFill>
              </a:rPr>
              <a:t>Work place</a:t>
            </a:r>
            <a:r>
              <a:rPr lang="en-US" sz="2400" cap="none" dirty="0">
                <a:solidFill>
                  <a:schemeClr val="accent1">
                    <a:lumMod val="75000"/>
                  </a:schemeClr>
                </a:solidFill>
              </a:rPr>
              <a:t> </a:t>
            </a:r>
            <a:r>
              <a:rPr lang="en-US" sz="2400" cap="none" dirty="0"/>
              <a:t>: </a:t>
            </a:r>
            <a:r>
              <a:rPr lang="en-US" sz="2400" b="1" cap="none" dirty="0"/>
              <a:t>Any area or building where people work.</a:t>
            </a:r>
          </a:p>
          <a:p>
            <a:pPr fontAlgn="t"/>
            <a:r>
              <a:rPr lang="en-US" sz="2400" b="1" cap="none" dirty="0">
                <a:solidFill>
                  <a:schemeClr val="accent1">
                    <a:lumMod val="75000"/>
                  </a:schemeClr>
                </a:solidFill>
              </a:rPr>
              <a:t>Health and safety policy: </a:t>
            </a:r>
            <a:endParaRPr lang="en-US" sz="2400" cap="none" dirty="0">
              <a:solidFill>
                <a:schemeClr val="accent1">
                  <a:lumMod val="75000"/>
                </a:schemeClr>
              </a:solidFill>
            </a:endParaRPr>
          </a:p>
          <a:p>
            <a:pPr fontAlgn="t"/>
            <a:r>
              <a:rPr lang="en-US" sz="2400" b="1" cap="none" dirty="0"/>
              <a:t>A document outlining an employer policy and commitment to health and safety.</a:t>
            </a:r>
            <a:endParaRPr lang="en-US" sz="2400" cap="none" dirty="0"/>
          </a:p>
          <a:p>
            <a:pPr fontAlgn="t"/>
            <a:r>
              <a:rPr lang="en-US" sz="2400" b="1" cap="none" dirty="0">
                <a:solidFill>
                  <a:schemeClr val="accent1">
                    <a:lumMod val="75000"/>
                  </a:schemeClr>
                </a:solidFill>
              </a:rPr>
              <a:t>Accident</a:t>
            </a:r>
            <a:r>
              <a:rPr lang="en-US" sz="2400" cap="none" dirty="0">
                <a:solidFill>
                  <a:schemeClr val="accent1">
                    <a:lumMod val="75000"/>
                  </a:schemeClr>
                </a:solidFill>
              </a:rPr>
              <a:t> : </a:t>
            </a:r>
            <a:r>
              <a:rPr lang="en-US" sz="2400" b="1" cap="none" dirty="0"/>
              <a:t>An unplanned and controlled event with the potential to cause injury.</a:t>
            </a:r>
            <a:endParaRPr lang="en-US" sz="2400" cap="none" dirty="0"/>
          </a:p>
          <a:p>
            <a:endParaRPr lang="en-AE" sz="2400" cap="none" dirty="0"/>
          </a:p>
        </p:txBody>
      </p:sp>
      <p:sp>
        <p:nvSpPr>
          <p:cNvPr id="4" name="Title 1">
            <a:extLst>
              <a:ext uri="{FF2B5EF4-FFF2-40B4-BE49-F238E27FC236}">
                <a16:creationId xmlns:a16="http://schemas.microsoft.com/office/drawing/2014/main" id="{E8303E0B-8208-DA33-E316-30C938F349B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1A2ADF1-8C81-35AE-3980-D287B0A482B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099138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looking at a machine&#10;&#10;Description automatically generated with low confidence">
            <a:extLst>
              <a:ext uri="{FF2B5EF4-FFF2-40B4-BE49-F238E27FC236}">
                <a16:creationId xmlns:a16="http://schemas.microsoft.com/office/drawing/2014/main" id="{63268A10-E440-A69A-6D96-C57BA3D8B5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913" y="2528621"/>
            <a:ext cx="2958510" cy="3679739"/>
          </a:xfrm>
        </p:spPr>
      </p:pic>
      <p:sp>
        <p:nvSpPr>
          <p:cNvPr id="4" name="Title 1">
            <a:extLst>
              <a:ext uri="{FF2B5EF4-FFF2-40B4-BE49-F238E27FC236}">
                <a16:creationId xmlns:a16="http://schemas.microsoft.com/office/drawing/2014/main" id="{4C16B0A9-DBC3-4949-004D-885940B60E3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doctor showing a patient something on the computer&#10;&#10;Description automatically generated with low confidence">
            <a:extLst>
              <a:ext uri="{FF2B5EF4-FFF2-40B4-BE49-F238E27FC236}">
                <a16:creationId xmlns:a16="http://schemas.microsoft.com/office/drawing/2014/main" id="{8B8C9AF3-9701-7C85-7378-E74C1708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565" y="2528621"/>
            <a:ext cx="5529662" cy="3679739"/>
          </a:xfrm>
          <a:prstGeom prst="rect">
            <a:avLst/>
          </a:prstGeom>
        </p:spPr>
      </p:pic>
    </p:spTree>
    <p:extLst>
      <p:ext uri="{BB962C8B-B14F-4D97-AF65-F5344CB8AC3E}">
        <p14:creationId xmlns:p14="http://schemas.microsoft.com/office/powerpoint/2010/main" val="33092417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room&#10;&#10;Description automatically generated">
            <a:extLst>
              <a:ext uri="{FF2B5EF4-FFF2-40B4-BE49-F238E27FC236}">
                <a16:creationId xmlns:a16="http://schemas.microsoft.com/office/drawing/2014/main" id="{D3690D04-A6D6-1B5A-2653-7956978CD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7190" y="2468880"/>
            <a:ext cx="5941218" cy="3953611"/>
          </a:xfrm>
        </p:spPr>
      </p:pic>
      <p:sp>
        <p:nvSpPr>
          <p:cNvPr id="4" name="Title 1">
            <a:extLst>
              <a:ext uri="{FF2B5EF4-FFF2-40B4-BE49-F238E27FC236}">
                <a16:creationId xmlns:a16="http://schemas.microsoft.com/office/drawing/2014/main" id="{7BBDC81E-78C0-D287-5EF9-CF043CA9AFD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analysis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Diagram&#10;&#10;Description automatically generated">
            <a:extLst>
              <a:ext uri="{FF2B5EF4-FFF2-40B4-BE49-F238E27FC236}">
                <a16:creationId xmlns:a16="http://schemas.microsoft.com/office/drawing/2014/main" id="{EE51A500-1F69-F2F2-DEA7-56AB420D0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468880"/>
            <a:ext cx="3748229" cy="3953611"/>
          </a:xfrm>
          <a:prstGeom prst="rect">
            <a:avLst/>
          </a:prstGeom>
        </p:spPr>
      </p:pic>
    </p:spTree>
    <p:extLst>
      <p:ext uri="{BB962C8B-B14F-4D97-AF65-F5344CB8AC3E}">
        <p14:creationId xmlns:p14="http://schemas.microsoft.com/office/powerpoint/2010/main" val="36303816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3" name="Picture 12">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5" name="Picture 14">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TextBox 2">
            <a:extLst>
              <a:ext uri="{FF2B5EF4-FFF2-40B4-BE49-F238E27FC236}">
                <a16:creationId xmlns:a16="http://schemas.microsoft.com/office/drawing/2014/main" id="{5ABE5F5F-8EA7-4E61-8ACC-667B306D2D34}"/>
              </a:ext>
            </a:extLst>
          </p:cNvPr>
          <p:cNvSpPr txBox="1"/>
          <p:nvPr/>
        </p:nvSpPr>
        <p:spPr>
          <a:xfrm>
            <a:off x="1896756" y="2448800"/>
            <a:ext cx="7859565" cy="3424107"/>
          </a:xfrm>
          <a:prstGeom prst="rect">
            <a:avLst/>
          </a:prstGeom>
        </p:spPr>
        <p:txBody>
          <a:bodyPr vert="horz" lIns="91440" tIns="45720" rIns="91440" bIns="45720" rtlCol="0">
            <a:normAutofit/>
          </a:bodyPr>
          <a:lstStyle/>
          <a:p>
            <a:pPr algn="ctr" defTabSz="914400">
              <a:lnSpc>
                <a:spcPct val="120000"/>
              </a:lnSpc>
              <a:spcAft>
                <a:spcPts val="600"/>
              </a:spcAft>
              <a:buClr>
                <a:schemeClr val="tx1"/>
              </a:buClr>
            </a:pPr>
            <a:endParaRPr lang="en-US" sz="4000" b="1" cap="all" dirty="0"/>
          </a:p>
          <a:p>
            <a:pPr algn="ctr" defTabSz="914400">
              <a:lnSpc>
                <a:spcPct val="120000"/>
              </a:lnSpc>
              <a:spcAft>
                <a:spcPts val="600"/>
              </a:spcAft>
              <a:buClr>
                <a:schemeClr val="tx1"/>
              </a:buClr>
            </a:pPr>
            <a:r>
              <a:rPr lang="en-US" sz="4000" b="1" cap="all" dirty="0"/>
              <a:t>BEAUTY THERAPY DIPLOMA PROGRAM</a:t>
            </a:r>
          </a:p>
          <a:p>
            <a:pPr algn="ctr" defTabSz="914400">
              <a:lnSpc>
                <a:spcPct val="120000"/>
              </a:lnSpc>
              <a:spcAft>
                <a:spcPts val="600"/>
              </a:spcAft>
              <a:buClr>
                <a:schemeClr val="tx1"/>
              </a:buClr>
            </a:pPr>
            <a:r>
              <a:rPr lang="en-US" sz="4000" b="1" cap="all" dirty="0"/>
              <a:t>Level 2 </a:t>
            </a:r>
          </a:p>
          <a:p>
            <a:pPr defTabSz="914400">
              <a:lnSpc>
                <a:spcPct val="120000"/>
              </a:lnSpc>
              <a:spcAft>
                <a:spcPts val="600"/>
              </a:spcAft>
              <a:buClr>
                <a:schemeClr val="tx1"/>
              </a:buClr>
            </a:pPr>
            <a:endParaRPr lang="en-US" cap="all" dirty="0"/>
          </a:p>
        </p:txBody>
      </p:sp>
      <p:pic>
        <p:nvPicPr>
          <p:cNvPr id="17" name="Picture 16">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9" name="Picture 18">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 name="Picture 1" descr="Logo, company name&#10;&#10;Description automatically generated">
            <a:extLst>
              <a:ext uri="{FF2B5EF4-FFF2-40B4-BE49-F238E27FC236}">
                <a16:creationId xmlns:a16="http://schemas.microsoft.com/office/drawing/2014/main" id="{B658CB9E-4D7C-75C1-0197-5403E5C912AA}"/>
              </a:ext>
            </a:extLst>
          </p:cNvPr>
          <p:cNvPicPr>
            <a:picLocks noChangeAspect="1"/>
          </p:cNvPicPr>
          <p:nvPr/>
        </p:nvPicPr>
        <p:blipFill rotWithShape="1">
          <a:blip r:embed="rId4">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9650801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84854-09FA-8855-9479-10E2360296B9}"/>
              </a:ext>
            </a:extLst>
          </p:cNvPr>
          <p:cNvSpPr>
            <a:spLocks noGrp="1"/>
          </p:cNvSpPr>
          <p:nvPr>
            <p:ph idx="1"/>
          </p:nvPr>
        </p:nvSpPr>
        <p:spPr>
          <a:xfrm>
            <a:off x="913775" y="2288715"/>
            <a:ext cx="10364452" cy="4122917"/>
          </a:xfrm>
        </p:spPr>
        <p:txBody>
          <a:bodyPr>
            <a:noAutofit/>
          </a:bodyPr>
          <a:lstStyle/>
          <a:p>
            <a:pPr>
              <a:lnSpc>
                <a:spcPct val="100000"/>
              </a:lnSpc>
              <a:buFont typeface="Courier New" panose="02070309020205020404" pitchFamily="49" charset="0"/>
              <a:buChar char="o"/>
            </a:pPr>
            <a:r>
              <a:rPr lang="en-US" altLang="en-US" sz="2400" b="1" cap="none" dirty="0">
                <a:solidFill>
                  <a:schemeClr val="accent1">
                    <a:lumMod val="75000"/>
                  </a:schemeClr>
                </a:solidFill>
                <a:cs typeface="Al Nile" pitchFamily="2" charset="-78"/>
              </a:rPr>
              <a:t>Skin consultation </a:t>
            </a:r>
          </a:p>
          <a:p>
            <a:pPr>
              <a:lnSpc>
                <a:spcPct val="100000"/>
              </a:lnSpc>
              <a:buFont typeface="Courier New" panose="02070309020205020404" pitchFamily="49" charset="0"/>
              <a:buChar char="o"/>
            </a:pPr>
            <a:r>
              <a:rPr lang="en-US" sz="2400" b="1" cap="none" dirty="0">
                <a:solidFill>
                  <a:schemeClr val="accent1">
                    <a:lumMod val="75000"/>
                  </a:schemeClr>
                </a:solidFill>
                <a:cs typeface="Al Nile" pitchFamily="2" charset="-78"/>
              </a:rPr>
              <a:t>Contraindication</a:t>
            </a:r>
          </a:p>
          <a:p>
            <a:pPr>
              <a:lnSpc>
                <a:spcPct val="100000"/>
              </a:lnSpc>
              <a:buFont typeface="Courier New" panose="02070309020205020404" pitchFamily="49" charset="0"/>
              <a:buChar char="o"/>
            </a:pPr>
            <a:r>
              <a:rPr lang="en-US" sz="2400" b="1" cap="none" dirty="0">
                <a:solidFill>
                  <a:schemeClr val="accent1">
                    <a:lumMod val="75000"/>
                  </a:schemeClr>
                </a:solidFill>
                <a:cs typeface="Al Nile" pitchFamily="2" charset="-78"/>
              </a:rPr>
              <a:t>Skin disease and disorders </a:t>
            </a:r>
            <a:endParaRPr lang="en-US" altLang="en-US" sz="2400" b="1" cap="none" dirty="0">
              <a:solidFill>
                <a:schemeClr val="accent1">
                  <a:lumMod val="75000"/>
                </a:schemeClr>
              </a:solidFill>
              <a:cs typeface="Al Nile" pitchFamily="2" charset="-78"/>
            </a:endParaRPr>
          </a:p>
          <a:p>
            <a:pPr>
              <a:lnSpc>
                <a:spcPct val="100000"/>
              </a:lnSpc>
              <a:buFont typeface="Courier New" panose="02070309020205020404" pitchFamily="49" charset="0"/>
              <a:buChar char="o"/>
            </a:pPr>
            <a:r>
              <a:rPr lang="en-US" altLang="en-US" sz="2400" b="1" cap="none" dirty="0">
                <a:solidFill>
                  <a:schemeClr val="accent1">
                    <a:lumMod val="75000"/>
                  </a:schemeClr>
                </a:solidFill>
                <a:cs typeface="Al Nile" pitchFamily="2" charset="-78"/>
              </a:rPr>
              <a:t>Vitamins and minerals</a:t>
            </a:r>
          </a:p>
          <a:p>
            <a:pPr>
              <a:lnSpc>
                <a:spcPct val="100000"/>
              </a:lnSpc>
              <a:buFont typeface="Courier New" panose="02070309020205020404" pitchFamily="49" charset="0"/>
              <a:buChar char="o"/>
            </a:pPr>
            <a:r>
              <a:rPr lang="en-US" altLang="en-US" sz="2400" b="1" cap="none" dirty="0">
                <a:solidFill>
                  <a:schemeClr val="accent1">
                    <a:lumMod val="75000"/>
                  </a:schemeClr>
                </a:solidFill>
                <a:cs typeface="Al Nile" pitchFamily="2" charset="-78"/>
              </a:rPr>
              <a:t>Benefits of a healthy diet </a:t>
            </a:r>
          </a:p>
          <a:p>
            <a:pPr>
              <a:lnSpc>
                <a:spcPct val="100000"/>
              </a:lnSpc>
              <a:buFont typeface="Courier New" panose="02070309020205020404" pitchFamily="49" charset="0"/>
              <a:buChar char="o"/>
            </a:pPr>
            <a:r>
              <a:rPr lang="en-US" sz="2400" b="1" cap="none" dirty="0">
                <a:solidFill>
                  <a:schemeClr val="accent1">
                    <a:lumMod val="75000"/>
                  </a:schemeClr>
                </a:solidFill>
                <a:cs typeface="Al Nile" pitchFamily="2" charset="-78"/>
              </a:rPr>
              <a:t>The muscular system </a:t>
            </a:r>
          </a:p>
          <a:p>
            <a:pPr>
              <a:lnSpc>
                <a:spcPct val="100000"/>
              </a:lnSpc>
              <a:buFont typeface="Courier New" panose="02070309020205020404" pitchFamily="49" charset="0"/>
              <a:buChar char="o"/>
            </a:pPr>
            <a:r>
              <a:rPr lang="en-US" sz="2400" b="1" cap="none" dirty="0">
                <a:solidFill>
                  <a:schemeClr val="accent1">
                    <a:lumMod val="75000"/>
                  </a:schemeClr>
                </a:solidFill>
                <a:cs typeface="Al Nile" pitchFamily="2" charset="-78"/>
              </a:rPr>
              <a:t>Face muscles </a:t>
            </a:r>
          </a:p>
          <a:p>
            <a:pPr>
              <a:lnSpc>
                <a:spcPct val="100000"/>
              </a:lnSpc>
              <a:buFont typeface="Courier New" panose="02070309020205020404" pitchFamily="49" charset="0"/>
              <a:buChar char="o"/>
            </a:pPr>
            <a:r>
              <a:rPr lang="en-US" sz="2400" b="1" cap="none" dirty="0">
                <a:solidFill>
                  <a:schemeClr val="accent1">
                    <a:lumMod val="75000"/>
                  </a:schemeClr>
                </a:solidFill>
                <a:cs typeface="Al Nile" pitchFamily="2" charset="-78"/>
              </a:rPr>
              <a:t>The lymphatic system </a:t>
            </a:r>
          </a:p>
          <a:p>
            <a:pPr>
              <a:lnSpc>
                <a:spcPct val="100000"/>
              </a:lnSpc>
              <a:buFont typeface="Courier New" panose="02070309020205020404" pitchFamily="49" charset="0"/>
              <a:buChar char="o"/>
            </a:pPr>
            <a:r>
              <a:rPr lang="en-US" sz="2400" b="1" cap="none" dirty="0">
                <a:solidFill>
                  <a:schemeClr val="accent1">
                    <a:lumMod val="75000"/>
                  </a:schemeClr>
                </a:solidFill>
                <a:cs typeface="Al Nile" pitchFamily="2" charset="-78"/>
              </a:rPr>
              <a:t>The circulatory system </a:t>
            </a:r>
          </a:p>
          <a:p>
            <a:pPr>
              <a:lnSpc>
                <a:spcPct val="100000"/>
              </a:lnSpc>
            </a:pPr>
            <a:endParaRPr lang="en-AE" sz="2400" cap="none" dirty="0"/>
          </a:p>
        </p:txBody>
      </p:sp>
      <p:sp>
        <p:nvSpPr>
          <p:cNvPr id="4" name="Title 1">
            <a:extLst>
              <a:ext uri="{FF2B5EF4-FFF2-40B4-BE49-F238E27FC236}">
                <a16:creationId xmlns:a16="http://schemas.microsoft.com/office/drawing/2014/main" id="{302E6996-9938-4444-1F21-27686E35533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beauty THERAPY program</a:t>
            </a:r>
            <a:br>
              <a:rPr lang="en-US" sz="4000" b="1" dirty="0">
                <a:solidFill>
                  <a:schemeClr val="bg1"/>
                </a:solidFill>
                <a:latin typeface="+mn-lt"/>
              </a:rPr>
            </a:br>
            <a:r>
              <a:rPr lang="en-US" sz="4000" b="1" dirty="0">
                <a:solidFill>
                  <a:schemeClr val="bg1"/>
                </a:solidFill>
                <a:latin typeface="+mn-lt"/>
              </a:rPr>
              <a:t>level 2</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851D9F6D-7665-5C89-C32A-E41E204B288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4776307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00186-AB33-952F-2440-569C700378C7}"/>
              </a:ext>
            </a:extLst>
          </p:cNvPr>
          <p:cNvSpPr>
            <a:spLocks noGrp="1"/>
          </p:cNvSpPr>
          <p:nvPr>
            <p:ph idx="1"/>
          </p:nvPr>
        </p:nvSpPr>
        <p:spPr>
          <a:xfrm>
            <a:off x="913775" y="2354030"/>
            <a:ext cx="10364452" cy="4490907"/>
          </a:xfrm>
        </p:spPr>
        <p:txBody>
          <a:bodyPr>
            <a:noAutofit/>
          </a:bodyPr>
          <a:lstStyle/>
          <a:p>
            <a:pPr marL="0" indent="0">
              <a:lnSpc>
                <a:spcPct val="100000"/>
              </a:lnSpc>
              <a:buNone/>
            </a:pPr>
            <a:r>
              <a:rPr lang="en-US" sz="2400" b="0" i="0" cap="none" dirty="0">
                <a:effectLst/>
                <a:cs typeface="Al Nile" pitchFamily="2" charset="-78"/>
              </a:rPr>
              <a:t>A professional skin consultation should be the first step you take when you’re considering starting treatments or skincare. The process allows you to gain advice on what is best for your individual needs and concerns.</a:t>
            </a:r>
          </a:p>
          <a:p>
            <a:pPr marL="0" indent="0">
              <a:lnSpc>
                <a:spcPct val="100000"/>
              </a:lnSpc>
              <a:buNone/>
            </a:pPr>
            <a:endParaRPr lang="en-US" sz="2400" b="0" i="0" cap="none" dirty="0">
              <a:effectLst/>
              <a:cs typeface="Al Nile" pitchFamily="2" charset="-78"/>
            </a:endParaRPr>
          </a:p>
          <a:p>
            <a:pPr marL="0" indent="0">
              <a:lnSpc>
                <a:spcPct val="100000"/>
              </a:lnSpc>
              <a:buNone/>
            </a:pPr>
            <a:r>
              <a:rPr lang="en-US" sz="2400" b="0" i="0" cap="none" dirty="0">
                <a:effectLst/>
                <a:cs typeface="Al Nile" pitchFamily="2" charset="-78"/>
              </a:rPr>
              <a:t>Recommend skin consultations it should be to every new client that visits or enquires about any treatment or home care advise . </a:t>
            </a:r>
          </a:p>
          <a:p>
            <a:pPr marL="0" indent="0">
              <a:lnSpc>
                <a:spcPct val="100000"/>
              </a:lnSpc>
              <a:buNone/>
            </a:pPr>
            <a:endParaRPr lang="en-US" sz="2400" b="0" i="0" cap="none" dirty="0">
              <a:effectLst/>
              <a:cs typeface="Al Nile" pitchFamily="2" charset="-78"/>
            </a:endParaRPr>
          </a:p>
          <a:p>
            <a:pPr marL="0" indent="0">
              <a:lnSpc>
                <a:spcPct val="100000"/>
              </a:lnSpc>
              <a:buNone/>
            </a:pPr>
            <a:r>
              <a:rPr lang="en-US" sz="2400" b="0" i="0" cap="none" dirty="0">
                <a:effectLst/>
                <a:cs typeface="Al Nile" pitchFamily="2" charset="-78"/>
              </a:rPr>
              <a:t>It’s also a great feeling hearing advice from a skin expert who is keen to help you. We follow a skin consultation process before any treatments like : </a:t>
            </a:r>
          </a:p>
          <a:p>
            <a:pPr marL="0" indent="0">
              <a:lnSpc>
                <a:spcPct val="100000"/>
              </a:lnSpc>
              <a:buNone/>
            </a:pPr>
            <a:endParaRPr lang="en-AE" sz="2400" cap="none" dirty="0">
              <a:cs typeface="Al Nile" pitchFamily="2" charset="-78"/>
            </a:endParaRPr>
          </a:p>
        </p:txBody>
      </p:sp>
      <p:sp>
        <p:nvSpPr>
          <p:cNvPr id="4" name="Title 1">
            <a:extLst>
              <a:ext uri="{FF2B5EF4-FFF2-40B4-BE49-F238E27FC236}">
                <a16:creationId xmlns:a16="http://schemas.microsoft.com/office/drawing/2014/main" id="{1C7A5BBC-2D3C-BCA4-A9DF-46106B17B85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CAB62A86-354C-BEE2-5FC7-2EB3BFF4B76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461507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9BAC9-4E0D-36E1-B484-5C9A701C4EDC}"/>
              </a:ext>
            </a:extLst>
          </p:cNvPr>
          <p:cNvSpPr>
            <a:spLocks noGrp="1"/>
          </p:cNvSpPr>
          <p:nvPr>
            <p:ph idx="1"/>
          </p:nvPr>
        </p:nvSpPr>
        <p:spPr>
          <a:xfrm>
            <a:off x="939900" y="2448471"/>
            <a:ext cx="10364452" cy="4180664"/>
          </a:xfrm>
        </p:spPr>
        <p:txBody>
          <a:bodyPr>
            <a:noAutofit/>
          </a:bodyPr>
          <a:lstStyle/>
          <a:p>
            <a:pPr marL="0" indent="0">
              <a:buNone/>
            </a:pPr>
            <a:r>
              <a:rPr lang="en-US" sz="2400" cap="none" dirty="0">
                <a:solidFill>
                  <a:schemeClr val="accent1">
                    <a:lumMod val="75000"/>
                  </a:schemeClr>
                </a:solidFill>
                <a:effectLst/>
                <a:cs typeface="Al Nile" pitchFamily="2" charset="-78"/>
              </a:rPr>
              <a:t>1) Filling out consultation form:</a:t>
            </a:r>
          </a:p>
          <a:p>
            <a:pPr marL="0" indent="0">
              <a:buNone/>
            </a:pPr>
            <a:r>
              <a:rPr lang="en-US" sz="2400" b="0" i="0" cap="none" dirty="0">
                <a:effectLst/>
                <a:cs typeface="Al Nile" pitchFamily="2" charset="-78"/>
              </a:rPr>
              <a:t>This form contains general and lifestyle information, medical history and current skin routine questions and what could be causing certain concerns and any medication we need to be aware of. </a:t>
            </a:r>
          </a:p>
          <a:p>
            <a:pPr marL="0" indent="0">
              <a:buNone/>
            </a:pPr>
            <a:endParaRPr lang="en-US" sz="2400" b="0" i="0" cap="none" dirty="0">
              <a:effectLst/>
              <a:cs typeface="Al Nile" pitchFamily="2" charset="-78"/>
            </a:endParaRPr>
          </a:p>
          <a:p>
            <a:pPr marL="0" indent="0">
              <a:buNone/>
            </a:pPr>
            <a:r>
              <a:rPr lang="en-US" sz="2400" cap="none" dirty="0">
                <a:solidFill>
                  <a:schemeClr val="accent1">
                    <a:lumMod val="75000"/>
                  </a:schemeClr>
                </a:solidFill>
                <a:cs typeface="Al Nile" pitchFamily="2" charset="-78"/>
              </a:rPr>
              <a:t>2) O</a:t>
            </a:r>
            <a:r>
              <a:rPr lang="en-US" sz="2400" cap="none" dirty="0">
                <a:solidFill>
                  <a:schemeClr val="accent1">
                    <a:lumMod val="75000"/>
                  </a:schemeClr>
                </a:solidFill>
                <a:effectLst/>
                <a:cs typeface="Al Nile" pitchFamily="2" charset="-78"/>
              </a:rPr>
              <a:t>bserve skin analysis:</a:t>
            </a:r>
          </a:p>
          <a:p>
            <a:pPr marL="0" indent="0">
              <a:buNone/>
            </a:pPr>
            <a:r>
              <a:rPr lang="en-US" sz="2400" cap="none" dirty="0">
                <a:cs typeface="Al Nile" pitchFamily="2" charset="-78"/>
              </a:rPr>
              <a:t>Is the process of understanding the current and history of your skin, this may involve sebum, pores, wrinkles, spots, and moisture tests.</a:t>
            </a:r>
          </a:p>
          <a:p>
            <a:pPr marL="0" indent="0">
              <a:buNone/>
            </a:pP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068F5658-A705-8D59-8202-5321FD80F5C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C142E38-E965-57EE-6F3B-9BDD184833B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2264225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9DDB9-1DE0-16D6-AD26-05B8307C293F}"/>
              </a:ext>
            </a:extLst>
          </p:cNvPr>
          <p:cNvSpPr>
            <a:spLocks noGrp="1"/>
          </p:cNvSpPr>
          <p:nvPr>
            <p:ph idx="1"/>
          </p:nvPr>
        </p:nvSpPr>
        <p:spPr>
          <a:xfrm>
            <a:off x="913775" y="2210336"/>
            <a:ext cx="10364452" cy="4882793"/>
          </a:xfrm>
        </p:spPr>
        <p:txBody>
          <a:bodyPr>
            <a:noAutofit/>
          </a:bodyPr>
          <a:lstStyle/>
          <a:p>
            <a:pPr marL="0" indent="0">
              <a:buNone/>
            </a:pPr>
            <a:r>
              <a:rPr lang="en-AE" sz="2400" cap="none" dirty="0">
                <a:solidFill>
                  <a:schemeClr val="accent1">
                    <a:lumMod val="75000"/>
                  </a:schemeClr>
                </a:solidFill>
                <a:cs typeface="Al Nile" pitchFamily="2" charset="-78"/>
              </a:rPr>
              <a:t>3) </a:t>
            </a:r>
            <a:r>
              <a:rPr lang="en-US" sz="2400" cap="none" dirty="0">
                <a:solidFill>
                  <a:schemeClr val="accent1">
                    <a:lumMod val="75000"/>
                  </a:schemeClr>
                </a:solidFill>
                <a:cs typeface="Al Nile" pitchFamily="2" charset="-78"/>
              </a:rPr>
              <a:t>T</a:t>
            </a:r>
            <a:r>
              <a:rPr lang="en-US" sz="2400" cap="none" dirty="0">
                <a:solidFill>
                  <a:schemeClr val="accent1">
                    <a:lumMod val="75000"/>
                  </a:schemeClr>
                </a:solidFill>
                <a:effectLst/>
                <a:cs typeface="Al Nile" pitchFamily="2" charset="-78"/>
              </a:rPr>
              <a:t>he discussion:</a:t>
            </a:r>
          </a:p>
          <a:p>
            <a:pPr marL="0" indent="0">
              <a:buNone/>
            </a:pPr>
            <a:r>
              <a:rPr lang="en-US" sz="2400" b="0" cap="none" dirty="0">
                <a:effectLst/>
                <a:cs typeface="Al Nile" pitchFamily="2" charset="-78"/>
              </a:rPr>
              <a:t>This step is the most important for us, this is where we are able to connect with you and figure out why you have decided to visit us. We discuss your skin history, health, lifestyle, current skincare routine and several other factors that could be the reason</a:t>
            </a:r>
            <a:r>
              <a:rPr lang="en-US" sz="2400" b="1" cap="none" dirty="0">
                <a:cs typeface="Al Nile" pitchFamily="2" charset="-78"/>
              </a:rPr>
              <a:t>.</a:t>
            </a:r>
          </a:p>
          <a:p>
            <a:pPr marL="0" indent="0">
              <a:buNone/>
            </a:pPr>
            <a:r>
              <a:rPr lang="en-US" sz="2400" b="0" cap="none" dirty="0">
                <a:effectLst/>
                <a:cs typeface="Al Nile" pitchFamily="2" charset="-78"/>
              </a:rPr>
              <a:t> </a:t>
            </a:r>
          </a:p>
          <a:p>
            <a:pPr marL="0" indent="0">
              <a:buNone/>
            </a:pPr>
            <a:r>
              <a:rPr lang="en-AE" sz="2400" cap="none" dirty="0">
                <a:solidFill>
                  <a:schemeClr val="accent1">
                    <a:lumMod val="75000"/>
                  </a:schemeClr>
                </a:solidFill>
                <a:cs typeface="Al Nile" pitchFamily="2" charset="-78"/>
              </a:rPr>
              <a:t>4) </a:t>
            </a:r>
            <a:r>
              <a:rPr lang="en-US" sz="2400" cap="none" dirty="0">
                <a:solidFill>
                  <a:schemeClr val="accent1">
                    <a:lumMod val="75000"/>
                  </a:schemeClr>
                </a:solidFill>
                <a:cs typeface="Al Nile" pitchFamily="2" charset="-78"/>
              </a:rPr>
              <a:t>V</a:t>
            </a:r>
            <a:r>
              <a:rPr lang="en-US" sz="2400" cap="none" dirty="0">
                <a:solidFill>
                  <a:schemeClr val="accent1">
                    <a:lumMod val="75000"/>
                  </a:schemeClr>
                </a:solidFill>
                <a:effectLst/>
                <a:cs typeface="Al Nile" pitchFamily="2" charset="-78"/>
              </a:rPr>
              <a:t>isual analysis: </a:t>
            </a:r>
          </a:p>
          <a:p>
            <a:pPr marL="0" indent="0">
              <a:buNone/>
            </a:pPr>
            <a:r>
              <a:rPr lang="en-US" sz="2400" b="0" cap="none" dirty="0">
                <a:effectLst/>
                <a:cs typeface="Al Nile" pitchFamily="2" charset="-78"/>
              </a:rPr>
              <a:t>We proceed to take you through into one of our facial rooms</a:t>
            </a:r>
            <a:r>
              <a:rPr lang="en-US" sz="2400" b="0" cap="none" dirty="0">
                <a:cs typeface="Al Nile" pitchFamily="2" charset="-78"/>
              </a:rPr>
              <a:t>, </a:t>
            </a:r>
            <a:r>
              <a:rPr lang="en-US" sz="2400" b="0" cap="none" dirty="0">
                <a:effectLst/>
                <a:cs typeface="Al Nile" pitchFamily="2" charset="-78"/>
              </a:rPr>
              <a:t>we always look under the magnifying lamp to see pore size, blackheads, texture and any other concerns you may not have pointed out. </a:t>
            </a:r>
            <a:endParaRPr lang="en-AE" sz="2400" cap="none" dirty="0">
              <a:cs typeface="Al Nile" pitchFamily="2" charset="-78"/>
            </a:endParaRPr>
          </a:p>
        </p:txBody>
      </p:sp>
      <p:sp>
        <p:nvSpPr>
          <p:cNvPr id="4" name="Title 1">
            <a:extLst>
              <a:ext uri="{FF2B5EF4-FFF2-40B4-BE49-F238E27FC236}">
                <a16:creationId xmlns:a16="http://schemas.microsoft.com/office/drawing/2014/main" id="{64A64C25-E631-9A53-B438-801A72616E4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6794B096-6ABF-E248-D142-46DAAEF9D27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96177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1F702-EA3E-4452-C338-460269483E82}"/>
              </a:ext>
            </a:extLst>
          </p:cNvPr>
          <p:cNvSpPr>
            <a:spLocks noGrp="1"/>
          </p:cNvSpPr>
          <p:nvPr>
            <p:ph idx="1"/>
          </p:nvPr>
        </p:nvSpPr>
        <p:spPr/>
        <p:txBody>
          <a:bodyPr>
            <a:normAutofit/>
          </a:bodyPr>
          <a:lstStyle/>
          <a:p>
            <a:pPr marL="0" indent="0">
              <a:buNone/>
            </a:pPr>
            <a:r>
              <a:rPr lang="en-US" sz="2400" cap="none" dirty="0">
                <a:solidFill>
                  <a:schemeClr val="accent1">
                    <a:lumMod val="75000"/>
                  </a:schemeClr>
                </a:solidFill>
                <a:cs typeface="Al Nile" pitchFamily="2" charset="-78"/>
              </a:rPr>
              <a:t>5) R</a:t>
            </a:r>
            <a:r>
              <a:rPr lang="en-US" sz="2400" cap="none" dirty="0">
                <a:solidFill>
                  <a:schemeClr val="accent1">
                    <a:lumMod val="75000"/>
                  </a:schemeClr>
                </a:solidFill>
                <a:effectLst/>
                <a:cs typeface="Al Nile" pitchFamily="2" charset="-78"/>
              </a:rPr>
              <a:t>ecommendations:</a:t>
            </a:r>
            <a:endParaRPr lang="en-US" sz="2400" cap="none" dirty="0">
              <a:solidFill>
                <a:schemeClr val="accent1">
                  <a:lumMod val="75000"/>
                </a:schemeClr>
              </a:solidFill>
              <a:cs typeface="Al Nile" pitchFamily="2" charset="-78"/>
            </a:endParaRPr>
          </a:p>
          <a:p>
            <a:pPr marL="0" indent="0">
              <a:buNone/>
            </a:pPr>
            <a:r>
              <a:rPr lang="en-US" sz="2400" b="0" i="0" cap="none" dirty="0">
                <a:effectLst/>
                <a:cs typeface="Al Nile" pitchFamily="2" charset="-78"/>
              </a:rPr>
              <a:t>To make this process easier for you, we always write down everything we have discussed during your consult. You will be taking home a  skincare home prescriptive booklet.</a:t>
            </a:r>
          </a:p>
          <a:p>
            <a:pPr marL="0" indent="0">
              <a:buNone/>
            </a:pPr>
            <a:r>
              <a:rPr lang="en-US" sz="2400" b="0" i="0" cap="none" dirty="0">
                <a:effectLst/>
                <a:cs typeface="Al Nile" pitchFamily="2" charset="-78"/>
              </a:rPr>
              <a:t>Explaining the skin treatment plan and number of sessions. </a:t>
            </a:r>
          </a:p>
          <a:p>
            <a:pPr marL="0" indent="0">
              <a:buNone/>
            </a:pPr>
            <a:r>
              <a:rPr lang="en-US" sz="2400" b="0" i="0" cap="none" dirty="0">
                <a:effectLst/>
                <a:cs typeface="Al Nile" pitchFamily="2" charset="-78"/>
              </a:rPr>
              <a:t>And taking care of the lifestyle and/or diet.</a:t>
            </a:r>
            <a:endParaRPr lang="en-AE" sz="2400" cap="none" dirty="0">
              <a:cs typeface="Al Nile" pitchFamily="2" charset="-78"/>
            </a:endParaRPr>
          </a:p>
        </p:txBody>
      </p:sp>
      <p:sp>
        <p:nvSpPr>
          <p:cNvPr id="4" name="Title 1">
            <a:extLst>
              <a:ext uri="{FF2B5EF4-FFF2-40B4-BE49-F238E27FC236}">
                <a16:creationId xmlns:a16="http://schemas.microsoft.com/office/drawing/2014/main" id="{4AFD2BCD-47C7-D9B2-C44E-C101E90DD98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FBF9ECC-A78F-8C44-2BB1-02A29928A5B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8963097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0C768-9E32-3AAE-958D-10FBB9383DD5}"/>
              </a:ext>
            </a:extLst>
          </p:cNvPr>
          <p:cNvSpPr>
            <a:spLocks noGrp="1"/>
          </p:cNvSpPr>
          <p:nvPr>
            <p:ph idx="1"/>
          </p:nvPr>
        </p:nvSpPr>
        <p:spPr>
          <a:xfrm>
            <a:off x="913774" y="2293350"/>
            <a:ext cx="10364452" cy="4460146"/>
          </a:xfrm>
        </p:spPr>
        <p:txBody>
          <a:bodyPr>
            <a:noAutofit/>
          </a:bodyPr>
          <a:lstStyle/>
          <a:p>
            <a:pPr marL="0" indent="0">
              <a:lnSpc>
                <a:spcPct val="100000"/>
              </a:lnSpc>
              <a:buNone/>
            </a:pPr>
            <a:r>
              <a:rPr lang="en-GB" sz="2400" cap="none" dirty="0">
                <a:solidFill>
                  <a:schemeClr val="accent1">
                    <a:lumMod val="75000"/>
                  </a:schemeClr>
                </a:solidFill>
                <a:cs typeface="Al Nile" pitchFamily="2" charset="-78"/>
              </a:rPr>
              <a:t>The consultation of the skin and treatment should determine:</a:t>
            </a:r>
          </a:p>
          <a:p>
            <a:pPr>
              <a:lnSpc>
                <a:spcPct val="100000"/>
              </a:lnSpc>
              <a:buFont typeface="Courier New" panose="02070309020205020404" pitchFamily="49" charset="0"/>
              <a:buChar char="o"/>
            </a:pPr>
            <a:r>
              <a:rPr lang="en-GB" sz="2400" cap="none" dirty="0">
                <a:cs typeface="Al Nile" pitchFamily="2" charset="-78"/>
              </a:rPr>
              <a:t>Skin type , skin elasticity skin texture </a:t>
            </a:r>
          </a:p>
          <a:p>
            <a:pPr>
              <a:lnSpc>
                <a:spcPct val="100000"/>
              </a:lnSpc>
              <a:buFont typeface="Courier New" panose="02070309020205020404" pitchFamily="49" charset="0"/>
              <a:buChar char="o"/>
            </a:pPr>
            <a:r>
              <a:rPr lang="en-GB" sz="2400" cap="none" dirty="0">
                <a:cs typeface="Al Nile" pitchFamily="2" charset="-78"/>
              </a:rPr>
              <a:t>The pore size.</a:t>
            </a:r>
          </a:p>
          <a:p>
            <a:pPr>
              <a:lnSpc>
                <a:spcPct val="100000"/>
              </a:lnSpc>
              <a:buFont typeface="Courier New" panose="02070309020205020404" pitchFamily="49" charset="0"/>
              <a:buChar char="o"/>
            </a:pPr>
            <a:r>
              <a:rPr lang="en-GB" sz="2400" cap="none" dirty="0">
                <a:cs typeface="Al Nile" pitchFamily="2" charset="-78"/>
              </a:rPr>
              <a:t>Contraindication to treatment</a:t>
            </a:r>
          </a:p>
          <a:p>
            <a:pPr>
              <a:lnSpc>
                <a:spcPct val="100000"/>
              </a:lnSpc>
              <a:buFont typeface="Courier New" panose="02070309020205020404" pitchFamily="49" charset="0"/>
              <a:buChar char="o"/>
            </a:pPr>
            <a:r>
              <a:rPr lang="en-GB" sz="2400" cap="none" dirty="0">
                <a:cs typeface="Al Nile" pitchFamily="2" charset="-78"/>
              </a:rPr>
              <a:t>Pigmentation and skin colour </a:t>
            </a:r>
          </a:p>
          <a:p>
            <a:pPr>
              <a:lnSpc>
                <a:spcPct val="100000"/>
              </a:lnSpc>
              <a:buFont typeface="Courier New" panose="02070309020205020404" pitchFamily="49" charset="0"/>
              <a:buChar char="o"/>
            </a:pPr>
            <a:r>
              <a:rPr lang="en-GB" sz="2400" cap="none" dirty="0">
                <a:cs typeface="Al Nile" pitchFamily="2" charset="-78"/>
              </a:rPr>
              <a:t>Skin blemishes’ </a:t>
            </a:r>
          </a:p>
          <a:p>
            <a:pPr>
              <a:lnSpc>
                <a:spcPct val="100000"/>
              </a:lnSpc>
              <a:buFont typeface="Courier New" panose="02070309020205020404" pitchFamily="49" charset="0"/>
              <a:buChar char="o"/>
            </a:pPr>
            <a:r>
              <a:rPr lang="en-GB" sz="2400" cap="none" dirty="0">
                <a:cs typeface="Al Nile" pitchFamily="2" charset="-78"/>
              </a:rPr>
              <a:t>Area want treat .</a:t>
            </a:r>
          </a:p>
          <a:p>
            <a:pPr>
              <a:lnSpc>
                <a:spcPct val="100000"/>
              </a:lnSpc>
              <a:buFont typeface="Courier New" panose="02070309020205020404" pitchFamily="49" charset="0"/>
              <a:buChar char="o"/>
            </a:pPr>
            <a:r>
              <a:rPr lang="en-GB" sz="2400" cap="none" dirty="0">
                <a:cs typeface="Al Nile" pitchFamily="2" charset="-78"/>
              </a:rPr>
              <a:t>Choose the correct products to treat</a:t>
            </a:r>
          </a:p>
          <a:p>
            <a:pPr>
              <a:lnSpc>
                <a:spcPct val="100000"/>
              </a:lnSpc>
              <a:buFont typeface="Courier New" panose="02070309020205020404" pitchFamily="49" charset="0"/>
              <a:buChar char="o"/>
            </a:pPr>
            <a:r>
              <a:rPr lang="en-GB" sz="2400" cap="none" dirty="0">
                <a:cs typeface="Al Nile" pitchFamily="2" charset="-78"/>
              </a:rPr>
              <a:t>Advise the client on home care treatment.</a:t>
            </a:r>
          </a:p>
          <a:p>
            <a:pPr>
              <a:lnSpc>
                <a:spcPct val="100000"/>
              </a:lnSpc>
            </a:pPr>
            <a:endParaRPr lang="en-AE" sz="2400" cap="none" dirty="0"/>
          </a:p>
        </p:txBody>
      </p:sp>
      <p:sp>
        <p:nvSpPr>
          <p:cNvPr id="4" name="Title 1">
            <a:extLst>
              <a:ext uri="{FF2B5EF4-FFF2-40B4-BE49-F238E27FC236}">
                <a16:creationId xmlns:a16="http://schemas.microsoft.com/office/drawing/2014/main" id="{9F96E81D-6479-039E-1213-7D6A82DA866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2C4F1419-BBAC-9923-03D3-A23F3D82304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1587305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837B08-09BD-D702-4C11-792FCBD5712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12" name="Content Placeholder 11" descr="A picture containing person, indoor&#10;&#10;Description automatically generated">
            <a:extLst>
              <a:ext uri="{FF2B5EF4-FFF2-40B4-BE49-F238E27FC236}">
                <a16:creationId xmlns:a16="http://schemas.microsoft.com/office/drawing/2014/main" id="{2A95F0A7-33AD-A5DE-5BE8-2229296792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8229" y="2415949"/>
            <a:ext cx="3543032" cy="4053470"/>
          </a:xfrm>
        </p:spPr>
      </p:pic>
    </p:spTree>
    <p:extLst>
      <p:ext uri="{BB962C8B-B14F-4D97-AF65-F5344CB8AC3E}">
        <p14:creationId xmlns:p14="http://schemas.microsoft.com/office/powerpoint/2010/main" val="108749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1FBFF832-3C25-3605-E588-255675E5C6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258" y="2403567"/>
            <a:ext cx="6220140" cy="3998662"/>
          </a:xfrm>
        </p:spPr>
      </p:pic>
      <p:sp>
        <p:nvSpPr>
          <p:cNvPr id="6" name="Title 1">
            <a:extLst>
              <a:ext uri="{FF2B5EF4-FFF2-40B4-BE49-F238E27FC236}">
                <a16:creationId xmlns:a16="http://schemas.microsoft.com/office/drawing/2014/main" id="{F9514B36-146B-2A84-1FC6-DE73E78EB3D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spTree>
    <p:extLst>
      <p:ext uri="{BB962C8B-B14F-4D97-AF65-F5344CB8AC3E}">
        <p14:creationId xmlns:p14="http://schemas.microsoft.com/office/powerpoint/2010/main" val="42771626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68148C20-2F3E-6603-4E78-CABE069123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9641" y="2350634"/>
            <a:ext cx="3357202" cy="4349304"/>
          </a:xfrm>
        </p:spPr>
      </p:pic>
      <p:sp>
        <p:nvSpPr>
          <p:cNvPr id="4" name="Title 1">
            <a:extLst>
              <a:ext uri="{FF2B5EF4-FFF2-40B4-BE49-F238E27FC236}">
                <a16:creationId xmlns:a16="http://schemas.microsoft.com/office/drawing/2014/main" id="{343EF946-3FFF-89D0-568D-28443074B40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consultation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10441659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7623-0EDD-B6A5-75D6-03EF5BEFF0AE}"/>
              </a:ext>
            </a:extLst>
          </p:cNvPr>
          <p:cNvSpPr>
            <a:spLocks noGrp="1"/>
          </p:cNvSpPr>
          <p:nvPr>
            <p:ph idx="1"/>
          </p:nvPr>
        </p:nvSpPr>
        <p:spPr>
          <a:xfrm>
            <a:off x="913775" y="2363563"/>
            <a:ext cx="10364452" cy="4376607"/>
          </a:xfrm>
        </p:spPr>
        <p:txBody>
          <a:bodyPr>
            <a:noAutofit/>
          </a:bodyPr>
          <a:lstStyle/>
          <a:p>
            <a:pPr marL="0" indent="0">
              <a:lnSpc>
                <a:spcPct val="100000"/>
              </a:lnSpc>
              <a:buNone/>
            </a:pPr>
            <a:r>
              <a:rPr lang="en-US" sz="2400" b="0" i="0" cap="none" dirty="0">
                <a:effectLst/>
                <a:cs typeface="Al Nile" pitchFamily="2" charset="-78"/>
              </a:rPr>
              <a:t>Is a condition that serves as a reason not to take a certain medical treatment due to the harm that it would cause the patient.</a:t>
            </a:r>
          </a:p>
          <a:p>
            <a:pPr marL="0" indent="0">
              <a:lnSpc>
                <a:spcPct val="100000"/>
              </a:lnSpc>
              <a:buNone/>
            </a:pPr>
            <a:endParaRPr lang="en-US" sz="2400" cap="none" dirty="0">
              <a:cs typeface="Al Nile" pitchFamily="2" charset="-78"/>
            </a:endParaRPr>
          </a:p>
          <a:p>
            <a:pPr marL="0" indent="0">
              <a:lnSpc>
                <a:spcPct val="100000"/>
              </a:lnSpc>
              <a:buNone/>
            </a:pPr>
            <a:r>
              <a:rPr lang="en-US" sz="2400" b="1" cap="none" dirty="0">
                <a:solidFill>
                  <a:schemeClr val="accent1">
                    <a:lumMod val="75000"/>
                  </a:schemeClr>
                </a:solidFill>
                <a:cs typeface="Al Nile" pitchFamily="2" charset="-78"/>
              </a:rPr>
              <a:t>Why it is important ?</a:t>
            </a:r>
          </a:p>
          <a:p>
            <a:pPr marL="0" indent="0">
              <a:lnSpc>
                <a:spcPct val="100000"/>
              </a:lnSpc>
              <a:buNone/>
            </a:pPr>
            <a:endParaRPr lang="en-US" sz="2400" b="1" cap="none" dirty="0">
              <a:cs typeface="Al Nile" pitchFamily="2" charset="-78"/>
            </a:endParaRPr>
          </a:p>
          <a:p>
            <a:pPr>
              <a:lnSpc>
                <a:spcPct val="100000"/>
              </a:lnSpc>
            </a:pPr>
            <a:r>
              <a:rPr lang="en-GB" sz="2400" cap="none" dirty="0">
                <a:cs typeface="Al Nile" pitchFamily="2" charset="-78"/>
              </a:rPr>
              <a:t>It might be unsafe for the client and caused several problems .</a:t>
            </a:r>
          </a:p>
          <a:p>
            <a:pPr marL="0" indent="0">
              <a:lnSpc>
                <a:spcPct val="100000"/>
              </a:lnSpc>
              <a:buNone/>
            </a:pPr>
            <a:endParaRPr lang="en-GB" sz="2400" cap="none" dirty="0"/>
          </a:p>
          <a:p>
            <a:pPr marL="0" indent="0">
              <a:lnSpc>
                <a:spcPct val="100000"/>
              </a:lnSpc>
              <a:buNone/>
            </a:pPr>
            <a:r>
              <a:rPr lang="en-GB" sz="2400" i="0" cap="none" dirty="0">
                <a:effectLst/>
                <a:cs typeface="Al Nile" pitchFamily="2" charset="-78"/>
              </a:rPr>
              <a:t>Contraindication is the opposite of indication, which is a reason to use a certain treatment.</a:t>
            </a:r>
            <a:endParaRPr lang="en-GB" sz="2400" cap="none" dirty="0">
              <a:cs typeface="Al Nile" pitchFamily="2" charset="-78"/>
            </a:endParaRPr>
          </a:p>
          <a:p>
            <a:pPr marL="0" indent="0">
              <a:lnSpc>
                <a:spcPct val="100000"/>
              </a:lnSpc>
              <a:buNone/>
            </a:pPr>
            <a:endParaRPr lang="en-GB" sz="2400" cap="none" dirty="0"/>
          </a:p>
          <a:p>
            <a:pPr marL="0" indent="0">
              <a:lnSpc>
                <a:spcPct val="100000"/>
              </a:lnSpc>
              <a:buNone/>
            </a:pPr>
            <a:endParaRPr lang="en-US" sz="2400" b="1" cap="none" dirty="0">
              <a:cs typeface="Al Nile" pitchFamily="2" charset="-78"/>
            </a:endParaRPr>
          </a:p>
          <a:p>
            <a:pPr marL="0" indent="0">
              <a:lnSpc>
                <a:spcPct val="100000"/>
              </a:lnSpc>
              <a:buNone/>
            </a:pPr>
            <a:r>
              <a:rPr lang="en-US" sz="2400" b="1" cap="none" dirty="0">
                <a:cs typeface="Al Nile" pitchFamily="2" charset="-78"/>
              </a:rPr>
              <a:t> </a:t>
            </a:r>
            <a:endParaRPr lang="en-AE" sz="2400" b="1" cap="none" dirty="0">
              <a:cs typeface="Al Nile" pitchFamily="2" charset="-78"/>
            </a:endParaRPr>
          </a:p>
        </p:txBody>
      </p:sp>
      <p:sp>
        <p:nvSpPr>
          <p:cNvPr id="4" name="Title 1">
            <a:extLst>
              <a:ext uri="{FF2B5EF4-FFF2-40B4-BE49-F238E27FC236}">
                <a16:creationId xmlns:a16="http://schemas.microsoft.com/office/drawing/2014/main" id="{1AB8F175-7E36-C04F-F77C-450BF06687D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contraindication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B82A95D-80FA-A63A-BB6C-B2982F02B08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9151105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ACBAF-01FE-5B2E-012C-93EDA772CD30}"/>
              </a:ext>
            </a:extLst>
          </p:cNvPr>
          <p:cNvSpPr>
            <a:spLocks noGrp="1"/>
          </p:cNvSpPr>
          <p:nvPr>
            <p:ph idx="1"/>
          </p:nvPr>
        </p:nvSpPr>
        <p:spPr>
          <a:xfrm>
            <a:off x="913775" y="2327904"/>
            <a:ext cx="10364452" cy="4213321"/>
          </a:xfrm>
        </p:spPr>
        <p:txBody>
          <a:bodyPr>
            <a:noAutofit/>
          </a:bodyPr>
          <a:lstStyle/>
          <a:p>
            <a:pPr marL="0" indent="0">
              <a:lnSpc>
                <a:spcPct val="100000"/>
              </a:lnSpc>
              <a:buNone/>
            </a:pPr>
            <a:r>
              <a:rPr lang="en-US" sz="2400" cap="none" dirty="0"/>
              <a:t>S</a:t>
            </a:r>
            <a:r>
              <a:rPr lang="en-AE" sz="2400" cap="none" dirty="0"/>
              <a:t>kin treatments contraindications : </a:t>
            </a:r>
          </a:p>
          <a:p>
            <a:pPr>
              <a:lnSpc>
                <a:spcPct val="100000"/>
              </a:lnSpc>
              <a:buFont typeface="Courier New" panose="02070309020205020404" pitchFamily="49" charset="0"/>
              <a:buChar char="o"/>
            </a:pPr>
            <a:r>
              <a:rPr lang="en-US" sz="2400" cap="none" dirty="0">
                <a:cs typeface="Al Nile" pitchFamily="2" charset="-78"/>
              </a:rPr>
              <a:t>P</a:t>
            </a:r>
            <a:r>
              <a:rPr lang="en-AE" sz="2400" cap="none" dirty="0">
                <a:cs typeface="Al Nile" pitchFamily="2" charset="-78"/>
              </a:rPr>
              <a:t>regnancy </a:t>
            </a:r>
          </a:p>
          <a:p>
            <a:pPr>
              <a:lnSpc>
                <a:spcPct val="100000"/>
              </a:lnSpc>
              <a:buFont typeface="Courier New" panose="02070309020205020404" pitchFamily="49" charset="0"/>
              <a:buChar char="o"/>
            </a:pPr>
            <a:r>
              <a:rPr lang="en-US" sz="2400" cap="none" dirty="0">
                <a:cs typeface="Al Nile" pitchFamily="2" charset="-78"/>
              </a:rPr>
              <a:t>A</a:t>
            </a:r>
            <a:r>
              <a:rPr lang="en-AE" sz="2400" cap="none" dirty="0">
                <a:cs typeface="Al Nile" pitchFamily="2" charset="-78"/>
              </a:rPr>
              <a:t>ctive acne </a:t>
            </a:r>
          </a:p>
          <a:p>
            <a:pPr>
              <a:lnSpc>
                <a:spcPct val="100000"/>
              </a:lnSpc>
              <a:buFont typeface="Courier New" panose="02070309020205020404" pitchFamily="49" charset="0"/>
              <a:buChar char="o"/>
            </a:pPr>
            <a:r>
              <a:rPr lang="en-US" sz="2400" cap="none" dirty="0">
                <a:cs typeface="Al Nile" pitchFamily="2" charset="-78"/>
              </a:rPr>
              <a:t>Sun exposure </a:t>
            </a:r>
          </a:p>
          <a:p>
            <a:pPr>
              <a:lnSpc>
                <a:spcPct val="100000"/>
              </a:lnSpc>
              <a:buFont typeface="Courier New" panose="02070309020205020404" pitchFamily="49" charset="0"/>
              <a:buChar char="o"/>
            </a:pPr>
            <a:r>
              <a:rPr lang="en-US" sz="2400" cap="none" dirty="0">
                <a:cs typeface="Al Nile" pitchFamily="2" charset="-78"/>
              </a:rPr>
              <a:t>Fever </a:t>
            </a:r>
          </a:p>
          <a:p>
            <a:pPr>
              <a:lnSpc>
                <a:spcPct val="100000"/>
              </a:lnSpc>
              <a:buFont typeface="Courier New" panose="02070309020205020404" pitchFamily="49" charset="0"/>
              <a:buChar char="o"/>
            </a:pPr>
            <a:r>
              <a:rPr lang="en-US" sz="2400" cap="none" dirty="0">
                <a:cs typeface="Al Nile" pitchFamily="2" charset="-78"/>
              </a:rPr>
              <a:t>Fungal </a:t>
            </a:r>
          </a:p>
          <a:p>
            <a:pPr>
              <a:lnSpc>
                <a:spcPct val="100000"/>
              </a:lnSpc>
              <a:buFont typeface="Courier New" panose="02070309020205020404" pitchFamily="49" charset="0"/>
              <a:buChar char="o"/>
            </a:pPr>
            <a:r>
              <a:rPr lang="en-US" sz="2400" i="0" cap="none" dirty="0">
                <a:effectLst/>
                <a:cs typeface="Al Nile" pitchFamily="2" charset="-78"/>
              </a:rPr>
              <a:t>Bacterial infections</a:t>
            </a:r>
          </a:p>
          <a:p>
            <a:pPr>
              <a:lnSpc>
                <a:spcPct val="100000"/>
              </a:lnSpc>
              <a:buFont typeface="Courier New" panose="02070309020205020404" pitchFamily="49" charset="0"/>
              <a:buChar char="o"/>
            </a:pPr>
            <a:r>
              <a:rPr lang="en-US" sz="2400" cap="none" dirty="0">
                <a:cs typeface="Al Nile" pitchFamily="2" charset="-78"/>
              </a:rPr>
              <a:t>Cancer </a:t>
            </a:r>
          </a:p>
          <a:p>
            <a:pPr>
              <a:lnSpc>
                <a:spcPct val="100000"/>
              </a:lnSpc>
              <a:buFont typeface="Courier New" panose="02070309020205020404" pitchFamily="49" charset="0"/>
              <a:buChar char="o"/>
            </a:pPr>
            <a:r>
              <a:rPr lang="en-US" sz="2400" i="0" cap="none" dirty="0">
                <a:effectLst/>
                <a:cs typeface="Al Nile" pitchFamily="2" charset="-78"/>
              </a:rPr>
              <a:t>Unstable blood pressure</a:t>
            </a:r>
            <a:endParaRPr lang="en-AE" sz="2400" cap="none" dirty="0">
              <a:cs typeface="Al Nile" pitchFamily="2" charset="-78"/>
            </a:endParaRPr>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787B01E9-40ED-FD58-5477-7720439428B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contraindication</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55FDD17-4A3F-855D-9E17-555E878FD9F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94391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B0635-4CDF-2579-AFB1-A960D4945BA2}"/>
              </a:ext>
            </a:extLst>
          </p:cNvPr>
          <p:cNvSpPr>
            <a:spLocks noGrp="1"/>
          </p:cNvSpPr>
          <p:nvPr>
            <p:ph idx="1"/>
          </p:nvPr>
        </p:nvSpPr>
        <p:spPr>
          <a:xfrm>
            <a:off x="913775" y="2367093"/>
            <a:ext cx="10364452" cy="3872390"/>
          </a:xfrm>
        </p:spPr>
        <p:txBody>
          <a:bodyPr>
            <a:noAutofit/>
          </a:bodyPr>
          <a:lstStyle/>
          <a:p>
            <a:pPr marL="0" indent="0">
              <a:buNone/>
            </a:pPr>
            <a:r>
              <a:rPr lang="en-GB" sz="2400" b="1" cap="none" dirty="0"/>
              <a:t>There are 6 types : </a:t>
            </a:r>
          </a:p>
          <a:p>
            <a:pPr>
              <a:buFont typeface="Courier New" panose="02070309020205020404" pitchFamily="49" charset="0"/>
              <a:buChar char="o"/>
            </a:pPr>
            <a:r>
              <a:rPr lang="en-GB" sz="2400" cap="none" dirty="0">
                <a:cs typeface="Al Nile" pitchFamily="2" charset="-78"/>
              </a:rPr>
              <a:t>Immune diseases</a:t>
            </a:r>
          </a:p>
          <a:p>
            <a:pPr>
              <a:buFont typeface="Courier New" panose="02070309020205020404" pitchFamily="49" charset="0"/>
              <a:buChar char="o"/>
            </a:pPr>
            <a:r>
              <a:rPr lang="en-GB" sz="2400" cap="none" dirty="0">
                <a:cs typeface="Al Nile" pitchFamily="2" charset="-78"/>
              </a:rPr>
              <a:t>Bacterial </a:t>
            </a:r>
          </a:p>
          <a:p>
            <a:pPr>
              <a:buFont typeface="Courier New" panose="02070309020205020404" pitchFamily="49" charset="0"/>
              <a:buChar char="o"/>
            </a:pPr>
            <a:r>
              <a:rPr lang="en-GB" sz="2400" cap="none" dirty="0">
                <a:cs typeface="Al Nile" pitchFamily="2" charset="-78"/>
              </a:rPr>
              <a:t>Viral </a:t>
            </a:r>
          </a:p>
          <a:p>
            <a:pPr>
              <a:buFont typeface="Courier New" panose="02070309020205020404" pitchFamily="49" charset="0"/>
              <a:buChar char="o"/>
            </a:pPr>
            <a:r>
              <a:rPr lang="en-GB" sz="2400" cap="none" dirty="0">
                <a:cs typeface="Al Nile" pitchFamily="2" charset="-78"/>
              </a:rPr>
              <a:t>Fungal </a:t>
            </a:r>
          </a:p>
          <a:p>
            <a:pPr>
              <a:buFont typeface="Courier New" panose="02070309020205020404" pitchFamily="49" charset="0"/>
              <a:buChar char="o"/>
            </a:pPr>
            <a:r>
              <a:rPr lang="en-GB" sz="2400" cap="none" dirty="0">
                <a:cs typeface="Al Nile" pitchFamily="2" charset="-78"/>
              </a:rPr>
              <a:t>Pigmentation disorders </a:t>
            </a:r>
          </a:p>
          <a:p>
            <a:pPr>
              <a:buFont typeface="Courier New" panose="02070309020205020404" pitchFamily="49" charset="0"/>
              <a:buChar char="o"/>
            </a:pPr>
            <a:r>
              <a:rPr lang="en-GB" sz="2400" cap="none" dirty="0">
                <a:cs typeface="Al Nile" pitchFamily="2" charset="-78"/>
              </a:rPr>
              <a:t>General </a:t>
            </a:r>
          </a:p>
          <a:p>
            <a:pPr marL="0" indent="0">
              <a:buNone/>
            </a:pPr>
            <a:endParaRPr lang="en-GB" sz="2400" cap="none" dirty="0"/>
          </a:p>
          <a:p>
            <a:pPr marL="0" indent="0">
              <a:buNone/>
            </a:pPr>
            <a:endParaRPr lang="en-AE" sz="2400" cap="none" dirty="0"/>
          </a:p>
        </p:txBody>
      </p:sp>
      <p:sp>
        <p:nvSpPr>
          <p:cNvPr id="4" name="Title 1">
            <a:extLst>
              <a:ext uri="{FF2B5EF4-FFF2-40B4-BE49-F238E27FC236}">
                <a16:creationId xmlns:a16="http://schemas.microsoft.com/office/drawing/2014/main" id="{AEDAD623-5330-EB9D-7BEB-A5B861DD08B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D757527-116F-7C82-7D7F-6C1760AA775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5762231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4B19B-84BA-553F-D82A-F9D66C08793A}"/>
              </a:ext>
            </a:extLst>
          </p:cNvPr>
          <p:cNvSpPr>
            <a:spLocks noGrp="1"/>
          </p:cNvSpPr>
          <p:nvPr>
            <p:ph idx="1"/>
          </p:nvPr>
        </p:nvSpPr>
        <p:spPr>
          <a:xfrm>
            <a:off x="913775" y="2367093"/>
            <a:ext cx="10364452" cy="4376607"/>
          </a:xfrm>
        </p:spPr>
        <p:txBody>
          <a:bodyPr>
            <a:noAutofit/>
          </a:bodyPr>
          <a:lstStyle/>
          <a:p>
            <a:pPr marL="0" indent="0">
              <a:buNone/>
            </a:pPr>
            <a:r>
              <a:rPr lang="en-GB" sz="2400" b="1" cap="none" dirty="0">
                <a:cs typeface="Arial" panose="020B0604020202020204" pitchFamily="34" charset="0"/>
              </a:rPr>
              <a:t>1) Congenital diseases:</a:t>
            </a:r>
          </a:p>
          <a:p>
            <a:r>
              <a:rPr lang="en-GB" sz="2400" cap="none" dirty="0">
                <a:solidFill>
                  <a:schemeClr val="accent1">
                    <a:lumMod val="75000"/>
                  </a:schemeClr>
                </a:solidFill>
                <a:cs typeface="Al Nile" pitchFamily="2" charset="-78"/>
              </a:rPr>
              <a:t>Eczema: </a:t>
            </a:r>
            <a:r>
              <a:rPr lang="en-GB" sz="2400" cap="none" dirty="0">
                <a:cs typeface="Al Nile" pitchFamily="2" charset="-78"/>
              </a:rPr>
              <a:t>can be found all over the body or in certain areas. The skin becomes extremely dry and itchy causing varying degrees of discomfort. The skin has scaly dry patches with bleeding at points.</a:t>
            </a:r>
          </a:p>
          <a:p>
            <a:r>
              <a:rPr lang="en-GB" sz="2400" cap="none" dirty="0">
                <a:solidFill>
                  <a:schemeClr val="accent1">
                    <a:lumMod val="75000"/>
                  </a:schemeClr>
                </a:solidFill>
                <a:cs typeface="Al Nile" pitchFamily="2" charset="-78"/>
              </a:rPr>
              <a:t>Psoriasis:</a:t>
            </a:r>
            <a:r>
              <a:rPr lang="en-GB" sz="2400" cap="none" dirty="0"/>
              <a:t> </a:t>
            </a:r>
            <a:r>
              <a:rPr lang="en-GB" sz="2400" cap="none" dirty="0">
                <a:cs typeface="Al Nile" pitchFamily="2" charset="-78"/>
              </a:rPr>
              <a:t>chronic inflammatory skin diseases characterised by red patches covered with silvery scales that are constantly shed. Affects whole body or specific areas like face and scalp, not infectious</a:t>
            </a:r>
          </a:p>
          <a:p>
            <a:endParaRPr lang="en-GB" sz="2400" cap="none" dirty="0">
              <a:solidFill>
                <a:schemeClr val="accent1">
                  <a:lumMod val="75000"/>
                </a:schemeClr>
              </a:solidFill>
              <a:cs typeface="Al Nile" pitchFamily="2" charset="-78"/>
            </a:endParaRPr>
          </a:p>
          <a:p>
            <a:pPr marL="0" indent="0">
              <a:buNone/>
            </a:pPr>
            <a:endParaRPr lang="en-GB" sz="2400" cap="none" dirty="0">
              <a:solidFill>
                <a:schemeClr val="accent1">
                  <a:lumMod val="75000"/>
                </a:schemeClr>
              </a:solidFill>
              <a:cs typeface="Al Nile" pitchFamily="2" charset="-78"/>
            </a:endParaRPr>
          </a:p>
          <a:p>
            <a:pPr marL="0" indent="0">
              <a:buNone/>
            </a:pPr>
            <a:endParaRPr lang="en-GB" sz="2400" cap="none" dirty="0">
              <a:solidFill>
                <a:schemeClr val="accent1">
                  <a:lumMod val="75000"/>
                </a:schemeClr>
              </a:solidFill>
              <a:cs typeface="Al Nile" pitchFamily="2" charset="-78"/>
            </a:endParaRPr>
          </a:p>
          <a:p>
            <a:pPr marL="0" indent="0">
              <a:buNone/>
            </a:pPr>
            <a:endParaRPr lang="en-AE" sz="2400" cap="none" dirty="0"/>
          </a:p>
        </p:txBody>
      </p:sp>
      <p:sp>
        <p:nvSpPr>
          <p:cNvPr id="4" name="Title 1">
            <a:extLst>
              <a:ext uri="{FF2B5EF4-FFF2-40B4-BE49-F238E27FC236}">
                <a16:creationId xmlns:a16="http://schemas.microsoft.com/office/drawing/2014/main" id="{805FB727-0F2B-1F07-8DD1-4CCFE0F1B5A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8FD4082A-F6E7-FB56-7760-1D0DB41D55F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2412381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vegetable&#10;&#10;Description automatically generated">
            <a:extLst>
              <a:ext uri="{FF2B5EF4-FFF2-40B4-BE49-F238E27FC236}">
                <a16:creationId xmlns:a16="http://schemas.microsoft.com/office/drawing/2014/main" id="{E6884BCC-E2AC-750B-2B15-C9527D7ED6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215" y="3128656"/>
            <a:ext cx="4895582" cy="2741526"/>
          </a:xfrm>
        </p:spPr>
      </p:pic>
      <p:sp>
        <p:nvSpPr>
          <p:cNvPr id="4" name="Title 1">
            <a:extLst>
              <a:ext uri="{FF2B5EF4-FFF2-40B4-BE49-F238E27FC236}">
                <a16:creationId xmlns:a16="http://schemas.microsoft.com/office/drawing/2014/main" id="{8F4E9529-320A-9DD3-94EE-C6AEC439D28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picture containing swine, rodent&#10;&#10;Description automatically generated">
            <a:extLst>
              <a:ext uri="{FF2B5EF4-FFF2-40B4-BE49-F238E27FC236}">
                <a16:creationId xmlns:a16="http://schemas.microsoft.com/office/drawing/2014/main" id="{6F71E557-05F0-CE21-623D-2249517F1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447" y="3128656"/>
            <a:ext cx="4119780" cy="2741526"/>
          </a:xfrm>
          <a:prstGeom prst="rect">
            <a:avLst/>
          </a:prstGeom>
        </p:spPr>
      </p:pic>
      <p:sp>
        <p:nvSpPr>
          <p:cNvPr id="11" name="TextBox 10">
            <a:extLst>
              <a:ext uri="{FF2B5EF4-FFF2-40B4-BE49-F238E27FC236}">
                <a16:creationId xmlns:a16="http://schemas.microsoft.com/office/drawing/2014/main" id="{492499F7-785B-88D3-6038-21ACF3577CD7}"/>
              </a:ext>
            </a:extLst>
          </p:cNvPr>
          <p:cNvSpPr txBox="1"/>
          <p:nvPr/>
        </p:nvSpPr>
        <p:spPr>
          <a:xfrm>
            <a:off x="8562393" y="6008650"/>
            <a:ext cx="1207382" cy="461665"/>
          </a:xfrm>
          <a:prstGeom prst="rect">
            <a:avLst/>
          </a:prstGeom>
          <a:noFill/>
        </p:spPr>
        <p:txBody>
          <a:bodyPr wrap="none" rtlCol="0">
            <a:spAutoFit/>
          </a:bodyPr>
          <a:lstStyle/>
          <a:p>
            <a:r>
              <a:rPr lang="en-GB" sz="2400" dirty="0">
                <a:cs typeface="Al Nile" pitchFamily="2" charset="-78"/>
              </a:rPr>
              <a:t>Psoriasis</a:t>
            </a:r>
            <a:endParaRPr lang="en-AE" sz="2400" dirty="0"/>
          </a:p>
        </p:txBody>
      </p:sp>
      <p:sp>
        <p:nvSpPr>
          <p:cNvPr id="2" name="TextBox 1">
            <a:extLst>
              <a:ext uri="{FF2B5EF4-FFF2-40B4-BE49-F238E27FC236}">
                <a16:creationId xmlns:a16="http://schemas.microsoft.com/office/drawing/2014/main" id="{BBFEC9A0-FAD9-B711-A82B-63BA064471F9}"/>
              </a:ext>
            </a:extLst>
          </p:cNvPr>
          <p:cNvSpPr txBox="1"/>
          <p:nvPr/>
        </p:nvSpPr>
        <p:spPr>
          <a:xfrm>
            <a:off x="2921434" y="6008650"/>
            <a:ext cx="1101584" cy="461665"/>
          </a:xfrm>
          <a:prstGeom prst="rect">
            <a:avLst/>
          </a:prstGeom>
          <a:noFill/>
        </p:spPr>
        <p:txBody>
          <a:bodyPr wrap="none" rtlCol="0">
            <a:spAutoFit/>
          </a:bodyPr>
          <a:lstStyle/>
          <a:p>
            <a:r>
              <a:rPr lang="en-GB" sz="2400" dirty="0">
                <a:cs typeface="Al Nile" pitchFamily="2" charset="-78"/>
              </a:rPr>
              <a:t>Eczema</a:t>
            </a:r>
            <a:endParaRPr lang="en-AE" sz="2400" dirty="0"/>
          </a:p>
        </p:txBody>
      </p:sp>
    </p:spTree>
    <p:extLst>
      <p:ext uri="{BB962C8B-B14F-4D97-AF65-F5344CB8AC3E}">
        <p14:creationId xmlns:p14="http://schemas.microsoft.com/office/powerpoint/2010/main" val="30473095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60A62-9AB2-E60D-18DA-F8A8518F5F40}"/>
              </a:ext>
            </a:extLst>
          </p:cNvPr>
          <p:cNvSpPr>
            <a:spLocks noGrp="1"/>
          </p:cNvSpPr>
          <p:nvPr>
            <p:ph idx="1"/>
          </p:nvPr>
        </p:nvSpPr>
        <p:spPr>
          <a:xfrm>
            <a:off x="913775" y="2367093"/>
            <a:ext cx="10364452" cy="4203040"/>
          </a:xfrm>
        </p:spPr>
        <p:txBody>
          <a:bodyPr>
            <a:noAutofit/>
          </a:bodyPr>
          <a:lstStyle/>
          <a:p>
            <a:pPr marL="0" indent="0">
              <a:buNone/>
            </a:pPr>
            <a:r>
              <a:rPr lang="en-AE" sz="2400" b="1" cap="none" dirty="0">
                <a:cs typeface="Arial" panose="020B0604020202020204" pitchFamily="34" charset="0"/>
              </a:rPr>
              <a:t>2) </a:t>
            </a:r>
            <a:r>
              <a:rPr lang="en-GB" sz="2400" b="1" cap="none" dirty="0">
                <a:cs typeface="Arial" panose="020B0604020202020204" pitchFamily="34" charset="0"/>
              </a:rPr>
              <a:t>Bacterial : </a:t>
            </a:r>
            <a:endParaRPr lang="en-AE" sz="2400" cap="none" dirty="0"/>
          </a:p>
          <a:p>
            <a:r>
              <a:rPr lang="en-GB" sz="2400" cap="none" dirty="0">
                <a:solidFill>
                  <a:schemeClr val="accent1">
                    <a:lumMod val="75000"/>
                  </a:schemeClr>
                </a:solidFill>
                <a:cs typeface="Al Nile" pitchFamily="2" charset="-78"/>
              </a:rPr>
              <a:t>Acne vulgaris: N</a:t>
            </a:r>
            <a:r>
              <a:rPr lang="en-GB" sz="2400" cap="none" dirty="0">
                <a:cs typeface="Al Nile" pitchFamily="2" charset="-78"/>
              </a:rPr>
              <a:t>ormally cause by hormonal imbalance which increase sebum production leading to blocked glands and infection. The skin has a shiny appearance with papules, pustules and </a:t>
            </a:r>
            <a:r>
              <a:rPr lang="en-GB" sz="2400" cap="none" dirty="0" err="1">
                <a:cs typeface="Al Nile" pitchFamily="2" charset="-78"/>
              </a:rPr>
              <a:t>comedones</a:t>
            </a:r>
            <a:r>
              <a:rPr lang="en-GB" sz="2400" cap="none" dirty="0">
                <a:cs typeface="Al Nile" pitchFamily="2" charset="-78"/>
              </a:rPr>
              <a:t>. Skin is prone to pores.</a:t>
            </a:r>
          </a:p>
          <a:p>
            <a:r>
              <a:rPr lang="en-AE" sz="2400" cap="none" dirty="0">
                <a:solidFill>
                  <a:schemeClr val="accent1">
                    <a:lumMod val="75000"/>
                  </a:schemeClr>
                </a:solidFill>
                <a:cs typeface="Al Nile" pitchFamily="2" charset="-78"/>
              </a:rPr>
              <a:t>Boil</a:t>
            </a:r>
            <a:r>
              <a:rPr lang="en-AE" sz="2400" cap="none" dirty="0">
                <a:solidFill>
                  <a:schemeClr val="accent1">
                    <a:lumMod val="75000"/>
                  </a:schemeClr>
                </a:solidFill>
                <a:cs typeface="Arial" panose="020B0604020202020204" pitchFamily="34" charset="0"/>
              </a:rPr>
              <a:t> : </a:t>
            </a:r>
            <a:r>
              <a:rPr lang="en-GB" sz="2400" cap="none" dirty="0">
                <a:cs typeface="Al Nile" pitchFamily="2" charset="-78"/>
              </a:rPr>
              <a:t>A bacterial infection of the skin causing inflammation around the hair follicle.</a:t>
            </a:r>
          </a:p>
          <a:p>
            <a:r>
              <a:rPr lang="en-GB" sz="2400" cap="none" dirty="0">
                <a:solidFill>
                  <a:schemeClr val="accent1">
                    <a:lumMod val="75000"/>
                  </a:schemeClr>
                </a:solidFill>
                <a:cs typeface="Al Nile" pitchFamily="2" charset="-78"/>
              </a:rPr>
              <a:t>Folliculitis: </a:t>
            </a:r>
            <a:r>
              <a:rPr lang="en-GB" sz="2400" cap="none" dirty="0">
                <a:cs typeface="Al Nile" pitchFamily="2" charset="-78"/>
              </a:rPr>
              <a:t>Bacterial infection of the hair follicle and sebaceous gland causing inflammation.</a:t>
            </a:r>
          </a:p>
          <a:p>
            <a:endParaRPr lang="en-GB" sz="2400" cap="none" dirty="0"/>
          </a:p>
          <a:p>
            <a:endParaRPr lang="en-AE" sz="2400" cap="none" dirty="0">
              <a:solidFill>
                <a:schemeClr val="accent1">
                  <a:lumMod val="75000"/>
                </a:schemeClr>
              </a:solidFill>
              <a:cs typeface="Arial" panose="020B0604020202020204" pitchFamily="34" charset="0"/>
            </a:endParaRPr>
          </a:p>
        </p:txBody>
      </p:sp>
      <p:sp>
        <p:nvSpPr>
          <p:cNvPr id="4" name="Title 1">
            <a:extLst>
              <a:ext uri="{FF2B5EF4-FFF2-40B4-BE49-F238E27FC236}">
                <a16:creationId xmlns:a16="http://schemas.microsoft.com/office/drawing/2014/main" id="{983F2909-9766-C69F-7A63-F54CB467A83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16D4B27-B98B-9807-6CAA-5AB341E1C42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068962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se-up of a person's chest&#10;&#10;Description automatically generated with medium confidence">
            <a:extLst>
              <a:ext uri="{FF2B5EF4-FFF2-40B4-BE49-F238E27FC236}">
                <a16:creationId xmlns:a16="http://schemas.microsoft.com/office/drawing/2014/main" id="{B8E7E7CB-5557-ACBA-7945-103EACA1F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976297"/>
            <a:ext cx="3276600" cy="2476500"/>
          </a:xfrm>
        </p:spPr>
      </p:pic>
      <p:sp>
        <p:nvSpPr>
          <p:cNvPr id="4" name="Title 1">
            <a:extLst>
              <a:ext uri="{FF2B5EF4-FFF2-40B4-BE49-F238E27FC236}">
                <a16:creationId xmlns:a16="http://schemas.microsoft.com/office/drawing/2014/main" id="{294FF0B5-D70A-A779-544A-21E07BE6271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up of a skin disease&#10;&#10;Description automatically generated with low confidence">
            <a:extLst>
              <a:ext uri="{FF2B5EF4-FFF2-40B4-BE49-F238E27FC236}">
                <a16:creationId xmlns:a16="http://schemas.microsoft.com/office/drawing/2014/main" id="{EF1506E1-BF00-306B-BA97-FC8D2FDA0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201" y="2976297"/>
            <a:ext cx="3687832" cy="2476500"/>
          </a:xfrm>
          <a:prstGeom prst="rect">
            <a:avLst/>
          </a:prstGeom>
        </p:spPr>
      </p:pic>
      <p:pic>
        <p:nvPicPr>
          <p:cNvPr id="10" name="Picture 9" descr="A close up of a person's skin&#10;&#10;Description automatically generated with medium confidence">
            <a:extLst>
              <a:ext uri="{FF2B5EF4-FFF2-40B4-BE49-F238E27FC236}">
                <a16:creationId xmlns:a16="http://schemas.microsoft.com/office/drawing/2014/main" id="{C8E368AC-9C43-5B1F-32BE-F6F0464F9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1859" y="2865276"/>
            <a:ext cx="2948665" cy="2693114"/>
          </a:xfrm>
          <a:prstGeom prst="rect">
            <a:avLst/>
          </a:prstGeom>
        </p:spPr>
      </p:pic>
      <p:sp>
        <p:nvSpPr>
          <p:cNvPr id="11" name="TextBox 10">
            <a:extLst>
              <a:ext uri="{FF2B5EF4-FFF2-40B4-BE49-F238E27FC236}">
                <a16:creationId xmlns:a16="http://schemas.microsoft.com/office/drawing/2014/main" id="{AB95934F-97A4-CE45-8DFE-3E5579B2CC7E}"/>
              </a:ext>
            </a:extLst>
          </p:cNvPr>
          <p:cNvSpPr txBox="1"/>
          <p:nvPr/>
        </p:nvSpPr>
        <p:spPr>
          <a:xfrm>
            <a:off x="1540933" y="5558390"/>
            <a:ext cx="1725152"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Acne vulgaris</a:t>
            </a:r>
            <a:endParaRPr lang="en-AE" sz="2000" dirty="0"/>
          </a:p>
        </p:txBody>
      </p:sp>
      <p:sp>
        <p:nvSpPr>
          <p:cNvPr id="12" name="TextBox 11">
            <a:extLst>
              <a:ext uri="{FF2B5EF4-FFF2-40B4-BE49-F238E27FC236}">
                <a16:creationId xmlns:a16="http://schemas.microsoft.com/office/drawing/2014/main" id="{8840B0C2-52A5-A49B-8342-BF0BF541D9CE}"/>
              </a:ext>
            </a:extLst>
          </p:cNvPr>
          <p:cNvSpPr txBox="1"/>
          <p:nvPr/>
        </p:nvSpPr>
        <p:spPr>
          <a:xfrm>
            <a:off x="9566013" y="5758445"/>
            <a:ext cx="1300356"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Folliculitis</a:t>
            </a:r>
            <a:endParaRPr lang="en-AE" sz="2000" dirty="0"/>
          </a:p>
        </p:txBody>
      </p:sp>
      <p:sp>
        <p:nvSpPr>
          <p:cNvPr id="13" name="TextBox 12">
            <a:extLst>
              <a:ext uri="{FF2B5EF4-FFF2-40B4-BE49-F238E27FC236}">
                <a16:creationId xmlns:a16="http://schemas.microsoft.com/office/drawing/2014/main" id="{3EED155E-0170-288A-E304-F3A0EC989D29}"/>
              </a:ext>
            </a:extLst>
          </p:cNvPr>
          <p:cNvSpPr txBox="1"/>
          <p:nvPr/>
        </p:nvSpPr>
        <p:spPr>
          <a:xfrm>
            <a:off x="6279850" y="5658013"/>
            <a:ext cx="617477" cy="369332"/>
          </a:xfrm>
          <a:prstGeom prst="rect">
            <a:avLst/>
          </a:prstGeom>
          <a:noFill/>
        </p:spPr>
        <p:txBody>
          <a:bodyPr wrap="none" rtlCol="0">
            <a:spAutoFit/>
          </a:bodyPr>
          <a:lstStyle/>
          <a:p>
            <a:r>
              <a:rPr lang="en-AE" dirty="0"/>
              <a:t>BOIL</a:t>
            </a:r>
          </a:p>
        </p:txBody>
      </p:sp>
    </p:spTree>
    <p:extLst>
      <p:ext uri="{BB962C8B-B14F-4D97-AF65-F5344CB8AC3E}">
        <p14:creationId xmlns:p14="http://schemas.microsoft.com/office/powerpoint/2010/main" val="37167197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D6924-25FA-9517-645F-A733E95B13D4}"/>
              </a:ext>
            </a:extLst>
          </p:cNvPr>
          <p:cNvSpPr>
            <a:spLocks noGrp="1"/>
          </p:cNvSpPr>
          <p:nvPr>
            <p:ph idx="1"/>
          </p:nvPr>
        </p:nvSpPr>
        <p:spPr>
          <a:xfrm>
            <a:off x="913775" y="2367092"/>
            <a:ext cx="10364452" cy="4234875"/>
          </a:xfrm>
        </p:spPr>
        <p:txBody>
          <a:bodyPr>
            <a:normAutofit/>
          </a:bodyPr>
          <a:lstStyle/>
          <a:p>
            <a:pPr marL="0" indent="0">
              <a:buNone/>
            </a:pPr>
            <a:r>
              <a:rPr lang="en-AE" sz="2400" b="1" cap="none" dirty="0">
                <a:cs typeface="Arial" panose="020B0604020202020204" pitchFamily="34" charset="0"/>
              </a:rPr>
              <a:t>3) Viral Infection :</a:t>
            </a:r>
            <a:endParaRPr lang="en-AE" sz="2400" cap="none" dirty="0"/>
          </a:p>
          <a:p>
            <a:r>
              <a:rPr lang="en-US" sz="2400" b="1" i="0" cap="none" dirty="0">
                <a:solidFill>
                  <a:schemeClr val="accent1">
                    <a:lumMod val="75000"/>
                  </a:schemeClr>
                </a:solidFill>
                <a:effectLst/>
                <a:cs typeface="Al Nile" pitchFamily="2" charset="-78"/>
              </a:rPr>
              <a:t>Chickenpox: </a:t>
            </a:r>
            <a:r>
              <a:rPr lang="en-US" sz="2400" cap="none" dirty="0">
                <a:solidFill>
                  <a:srgbClr val="1C1D1E"/>
                </a:solidFill>
                <a:cs typeface="Al Nile" pitchFamily="2" charset="-78"/>
              </a:rPr>
              <a:t>I</a:t>
            </a:r>
            <a:r>
              <a:rPr lang="en-US" sz="2400" b="0" i="0" cap="none" dirty="0">
                <a:solidFill>
                  <a:srgbClr val="1C1D1E"/>
                </a:solidFill>
                <a:effectLst/>
                <a:cs typeface="Al Nile" pitchFamily="2" charset="-78"/>
              </a:rPr>
              <a:t>s a common childhood infection and more than 90% of individuals over the age of 15 years are thought to have had it. Chickenpox starts with itchy red spots that can appear anywhere across the body.</a:t>
            </a:r>
          </a:p>
          <a:p>
            <a:r>
              <a:rPr lang="en-US" sz="2400" b="1" i="0" cap="none" dirty="0">
                <a:solidFill>
                  <a:schemeClr val="accent1">
                    <a:lumMod val="75000"/>
                  </a:schemeClr>
                </a:solidFill>
                <a:effectLst/>
                <a:cs typeface="Al Nile" pitchFamily="2" charset="-78"/>
              </a:rPr>
              <a:t>Shingles : </a:t>
            </a:r>
            <a:r>
              <a:rPr lang="en-US" sz="2400" cap="none" dirty="0">
                <a:solidFill>
                  <a:srgbClr val="1C1D1E"/>
                </a:solidFill>
                <a:cs typeface="Al Nile" pitchFamily="2" charset="-78"/>
              </a:rPr>
              <a:t>A</a:t>
            </a:r>
            <a:r>
              <a:rPr lang="en-US" sz="2400" b="0" i="0" cap="none" dirty="0">
                <a:solidFill>
                  <a:srgbClr val="1C1D1E"/>
                </a:solidFill>
                <a:effectLst/>
                <a:cs typeface="Al Nile" pitchFamily="2" charset="-78"/>
              </a:rPr>
              <a:t>lso known as herpes zoster, is </a:t>
            </a:r>
            <a:r>
              <a:rPr lang="en-US" sz="2400" b="1" i="0" cap="none" dirty="0">
                <a:solidFill>
                  <a:schemeClr val="accent1">
                    <a:lumMod val="75000"/>
                  </a:schemeClr>
                </a:solidFill>
                <a:effectLst/>
                <a:cs typeface="Al Nile" pitchFamily="2" charset="-78"/>
              </a:rPr>
              <a:t> </a:t>
            </a:r>
            <a:r>
              <a:rPr lang="en-US" sz="2400" b="0" i="0" cap="none" dirty="0">
                <a:solidFill>
                  <a:srgbClr val="1C1D1E"/>
                </a:solidFill>
                <a:effectLst/>
                <a:cs typeface="Al Nile" pitchFamily="2" charset="-78"/>
              </a:rPr>
              <a:t>commonly with a painful blistering rash. The rash can commonly leave patients with a burning sensation. </a:t>
            </a:r>
            <a:endParaRPr lang="en-US" sz="2400" b="1" i="0" cap="none" dirty="0">
              <a:solidFill>
                <a:schemeClr val="accent1">
                  <a:lumMod val="75000"/>
                </a:schemeClr>
              </a:solidFill>
              <a:effectLst/>
              <a:cs typeface="Al Nile" pitchFamily="2" charset="-78"/>
            </a:endParaRPr>
          </a:p>
          <a:p>
            <a:pPr marL="0" indent="0">
              <a:buNone/>
            </a:pPr>
            <a:endParaRPr lang="en-US" sz="2400" b="1" i="0" cap="none" dirty="0">
              <a:solidFill>
                <a:schemeClr val="accent1">
                  <a:lumMod val="75000"/>
                </a:schemeClr>
              </a:solidFill>
              <a:effectLst/>
              <a:cs typeface="Al Nile" pitchFamily="2" charset="-78"/>
            </a:endParaRPr>
          </a:p>
          <a:p>
            <a:pPr marL="0" indent="0">
              <a:buNone/>
            </a:pPr>
            <a:endParaRPr lang="en-AE" sz="2400" cap="none" dirty="0"/>
          </a:p>
        </p:txBody>
      </p:sp>
      <p:sp>
        <p:nvSpPr>
          <p:cNvPr id="4" name="Title 1">
            <a:extLst>
              <a:ext uri="{FF2B5EF4-FFF2-40B4-BE49-F238E27FC236}">
                <a16:creationId xmlns:a16="http://schemas.microsoft.com/office/drawing/2014/main" id="{021DEB65-E1B5-1655-5124-3A250B15EC4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75B4EEC7-690A-4EA0-B1C3-9201CD43499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31374590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skin&#10;&#10;Description automatically generated with medium confidence">
            <a:extLst>
              <a:ext uri="{FF2B5EF4-FFF2-40B4-BE49-F238E27FC236}">
                <a16:creationId xmlns:a16="http://schemas.microsoft.com/office/drawing/2014/main" id="{9B330056-DA72-C024-7BF5-6A14FC72E6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791" y="2653134"/>
            <a:ext cx="3274177" cy="3377884"/>
          </a:xfrm>
        </p:spPr>
      </p:pic>
      <p:sp>
        <p:nvSpPr>
          <p:cNvPr id="4" name="Title 1">
            <a:extLst>
              <a:ext uri="{FF2B5EF4-FFF2-40B4-BE49-F238E27FC236}">
                <a16:creationId xmlns:a16="http://schemas.microsoft.com/office/drawing/2014/main" id="{863FC740-7FAB-6C91-75C5-E0AEB73A145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7" name="Picture 6" descr="Background pattern&#10;&#10;Description automatically generated with low confidence">
            <a:extLst>
              <a:ext uri="{FF2B5EF4-FFF2-40B4-BE49-F238E27FC236}">
                <a16:creationId xmlns:a16="http://schemas.microsoft.com/office/drawing/2014/main" id="{D6BF4491-64C6-ECAD-C2BA-5B06856FC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419" y="2653134"/>
            <a:ext cx="5629807" cy="3377884"/>
          </a:xfrm>
          <a:prstGeom prst="rect">
            <a:avLst/>
          </a:prstGeom>
        </p:spPr>
      </p:pic>
      <p:sp>
        <p:nvSpPr>
          <p:cNvPr id="8" name="TextBox 7">
            <a:extLst>
              <a:ext uri="{FF2B5EF4-FFF2-40B4-BE49-F238E27FC236}">
                <a16:creationId xmlns:a16="http://schemas.microsoft.com/office/drawing/2014/main" id="{DB840485-7A17-14D6-39D5-2B9BB9B3537A}"/>
              </a:ext>
            </a:extLst>
          </p:cNvPr>
          <p:cNvSpPr txBox="1"/>
          <p:nvPr/>
        </p:nvSpPr>
        <p:spPr>
          <a:xfrm>
            <a:off x="1792224" y="6109199"/>
            <a:ext cx="1754455" cy="461665"/>
          </a:xfrm>
          <a:prstGeom prst="rect">
            <a:avLst/>
          </a:prstGeom>
          <a:noFill/>
        </p:spPr>
        <p:txBody>
          <a:bodyPr wrap="none" rtlCol="0">
            <a:spAutoFit/>
          </a:bodyPr>
          <a:lstStyle/>
          <a:p>
            <a:r>
              <a:rPr lang="en-US" sz="2400" b="1" dirty="0"/>
              <a:t>C</a:t>
            </a:r>
            <a:r>
              <a:rPr lang="en-AE" sz="2400" b="1" dirty="0"/>
              <a:t>hickenbox </a:t>
            </a:r>
          </a:p>
        </p:txBody>
      </p:sp>
      <p:sp>
        <p:nvSpPr>
          <p:cNvPr id="9" name="TextBox 8">
            <a:extLst>
              <a:ext uri="{FF2B5EF4-FFF2-40B4-BE49-F238E27FC236}">
                <a16:creationId xmlns:a16="http://schemas.microsoft.com/office/drawing/2014/main" id="{1061CB6B-A8FF-9AEF-305F-05825532E535}"/>
              </a:ext>
            </a:extLst>
          </p:cNvPr>
          <p:cNvSpPr txBox="1"/>
          <p:nvPr/>
        </p:nvSpPr>
        <p:spPr>
          <a:xfrm>
            <a:off x="7811633" y="6181132"/>
            <a:ext cx="1260281" cy="461665"/>
          </a:xfrm>
          <a:prstGeom prst="rect">
            <a:avLst/>
          </a:prstGeom>
          <a:noFill/>
        </p:spPr>
        <p:txBody>
          <a:bodyPr wrap="none" rtlCol="0">
            <a:spAutoFit/>
          </a:bodyPr>
          <a:lstStyle/>
          <a:p>
            <a:r>
              <a:rPr lang="en-US" sz="2400" b="1" i="0" dirty="0">
                <a:effectLst/>
                <a:cs typeface="Al Nile" pitchFamily="2" charset="-78"/>
              </a:rPr>
              <a:t>Shingles</a:t>
            </a:r>
            <a:endParaRPr lang="en-AE" sz="2400" dirty="0"/>
          </a:p>
        </p:txBody>
      </p:sp>
    </p:spTree>
    <p:extLst>
      <p:ext uri="{BB962C8B-B14F-4D97-AF65-F5344CB8AC3E}">
        <p14:creationId xmlns:p14="http://schemas.microsoft.com/office/powerpoint/2010/main" val="163551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con&#10;&#10;Description automatically generated with medium confidence">
            <a:extLst>
              <a:ext uri="{FF2B5EF4-FFF2-40B4-BE49-F238E27FC236}">
                <a16:creationId xmlns:a16="http://schemas.microsoft.com/office/drawing/2014/main" id="{C4981476-4D05-8820-A667-81E6265EFE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1657" y="2214694"/>
            <a:ext cx="4512677" cy="4512677"/>
          </a:xfrm>
        </p:spPr>
      </p:pic>
      <p:sp>
        <p:nvSpPr>
          <p:cNvPr id="4" name="Title 1">
            <a:extLst>
              <a:ext uri="{FF2B5EF4-FFF2-40B4-BE49-F238E27FC236}">
                <a16:creationId xmlns:a16="http://schemas.microsoft.com/office/drawing/2014/main" id="{AEFE4BCE-DDBF-0076-87DF-4FDFB25BDA9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spTree>
    <p:extLst>
      <p:ext uri="{BB962C8B-B14F-4D97-AF65-F5344CB8AC3E}">
        <p14:creationId xmlns:p14="http://schemas.microsoft.com/office/powerpoint/2010/main" val="13157244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9E5D8-8E03-BDF4-855D-907750DF7128}"/>
              </a:ext>
            </a:extLst>
          </p:cNvPr>
          <p:cNvSpPr>
            <a:spLocks noGrp="1"/>
          </p:cNvSpPr>
          <p:nvPr>
            <p:ph idx="1"/>
          </p:nvPr>
        </p:nvSpPr>
        <p:spPr>
          <a:xfrm>
            <a:off x="913775" y="2367093"/>
            <a:ext cx="10364452" cy="4253163"/>
          </a:xfrm>
        </p:spPr>
        <p:txBody>
          <a:bodyPr>
            <a:normAutofit/>
          </a:bodyPr>
          <a:lstStyle/>
          <a:p>
            <a:pPr marL="0" indent="0">
              <a:buNone/>
            </a:pPr>
            <a:r>
              <a:rPr lang="en-AE" sz="2400" b="1" cap="none" dirty="0">
                <a:cs typeface="Arial" panose="020B0604020202020204" pitchFamily="34" charset="0"/>
              </a:rPr>
              <a:t>4) </a:t>
            </a:r>
            <a:r>
              <a:rPr lang="en-GB" sz="2400" b="1" cap="none" dirty="0">
                <a:cs typeface="Arial" panose="020B0604020202020204" pitchFamily="34" charset="0"/>
              </a:rPr>
              <a:t>Fungal :</a:t>
            </a:r>
            <a:endParaRPr lang="en-US" sz="2400" b="0" i="0" cap="none" dirty="0">
              <a:solidFill>
                <a:srgbClr val="000000"/>
              </a:solidFill>
              <a:effectLst/>
            </a:endParaRPr>
          </a:p>
          <a:p>
            <a:r>
              <a:rPr lang="en-US" sz="2400" b="1" i="0" cap="none" dirty="0">
                <a:solidFill>
                  <a:schemeClr val="accent1">
                    <a:lumMod val="75000"/>
                  </a:schemeClr>
                </a:solidFill>
                <a:effectLst/>
                <a:cs typeface="Al Nile" pitchFamily="2" charset="-78"/>
              </a:rPr>
              <a:t>Ringworm </a:t>
            </a:r>
            <a:r>
              <a:rPr lang="en-US" sz="2400" b="1" cap="none" dirty="0">
                <a:solidFill>
                  <a:srgbClr val="000000"/>
                </a:solidFill>
                <a:cs typeface="Al Nile" pitchFamily="2" charset="-78"/>
              </a:rPr>
              <a:t>: </a:t>
            </a:r>
            <a:r>
              <a:rPr lang="en-US" sz="2400" cap="none" dirty="0">
                <a:solidFill>
                  <a:srgbClr val="000000"/>
                </a:solidFill>
                <a:cs typeface="Al Nile" pitchFamily="2" charset="-78"/>
              </a:rPr>
              <a:t>I</a:t>
            </a:r>
            <a:r>
              <a:rPr lang="en-US" sz="2400" b="0" i="0" cap="none" dirty="0">
                <a:solidFill>
                  <a:srgbClr val="000000"/>
                </a:solidFill>
                <a:effectLst/>
                <a:cs typeface="Al Nile" pitchFamily="2" charset="-78"/>
              </a:rPr>
              <a:t>s a common skin infection that is caused by a fungus. It’s called “ringworm” because it can cause a circular rash (shaped like a ring) . </a:t>
            </a:r>
          </a:p>
          <a:p>
            <a:r>
              <a:rPr lang="en-US" sz="2400" b="1" i="0" cap="none" dirty="0">
                <a:solidFill>
                  <a:schemeClr val="accent1">
                    <a:lumMod val="75000"/>
                  </a:schemeClr>
                </a:solidFill>
                <a:effectLst/>
                <a:cs typeface="Arial" panose="020B0604020202020204" pitchFamily="34" charset="0"/>
              </a:rPr>
              <a:t>Yeast infection : </a:t>
            </a:r>
            <a:r>
              <a:rPr lang="en-US" sz="2400" cap="none" dirty="0">
                <a:solidFill>
                  <a:srgbClr val="333333"/>
                </a:solidFill>
                <a:cs typeface="Al Nile" pitchFamily="2" charset="-78"/>
              </a:rPr>
              <a:t>N</a:t>
            </a:r>
            <a:r>
              <a:rPr lang="en-US" sz="2400" b="0" i="0" cap="none" dirty="0">
                <a:solidFill>
                  <a:srgbClr val="333333"/>
                </a:solidFill>
                <a:effectLst/>
                <a:cs typeface="Al Nile" pitchFamily="2" charset="-78"/>
              </a:rPr>
              <a:t>ormally found on your skin, an infection can also happen if you have a weak immune system..</a:t>
            </a:r>
            <a:endParaRPr lang="en-US" sz="2400" b="1" i="0" cap="none" dirty="0">
              <a:solidFill>
                <a:schemeClr val="accent1">
                  <a:lumMod val="75000"/>
                </a:schemeClr>
              </a:solidFill>
              <a:effectLst/>
              <a:cs typeface="Al Nile" pitchFamily="2" charset="-78"/>
            </a:endParaRPr>
          </a:p>
          <a:p>
            <a:pPr marL="0" indent="0">
              <a:buNone/>
            </a:pPr>
            <a:endParaRPr lang="en-US" sz="2400" b="0" i="0" cap="none" dirty="0">
              <a:solidFill>
                <a:srgbClr val="000000"/>
              </a:solidFill>
              <a:effectLst/>
            </a:endParaRPr>
          </a:p>
          <a:p>
            <a:pPr marL="0" indent="0">
              <a:buNone/>
            </a:pPr>
            <a:endParaRPr lang="en-GB" sz="2400" b="1" cap="none" dirty="0">
              <a:cs typeface="Arial" panose="020B0604020202020204" pitchFamily="34" charset="0"/>
            </a:endParaRPr>
          </a:p>
          <a:p>
            <a:pPr marL="0" indent="0">
              <a:buNone/>
            </a:pPr>
            <a:endParaRPr lang="en-AE" sz="2400" cap="none" dirty="0"/>
          </a:p>
          <a:p>
            <a:pPr marL="0" indent="0">
              <a:buNone/>
            </a:pPr>
            <a:endParaRPr lang="en-AE" sz="2400" cap="none" dirty="0"/>
          </a:p>
        </p:txBody>
      </p:sp>
      <p:sp>
        <p:nvSpPr>
          <p:cNvPr id="4" name="Title 1">
            <a:extLst>
              <a:ext uri="{FF2B5EF4-FFF2-40B4-BE49-F238E27FC236}">
                <a16:creationId xmlns:a16="http://schemas.microsoft.com/office/drawing/2014/main" id="{01280812-8163-BB59-2889-8CFA5F43BC2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8F7F802-9EE4-3443-94F8-3329CB39496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7019961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accessory&#10;&#10;Description automatically generated">
            <a:extLst>
              <a:ext uri="{FF2B5EF4-FFF2-40B4-BE49-F238E27FC236}">
                <a16:creationId xmlns:a16="http://schemas.microsoft.com/office/drawing/2014/main" id="{841436E6-0A43-9D4F-369D-3AE3053F8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4" y="3045048"/>
            <a:ext cx="3901814" cy="2596480"/>
          </a:xfrm>
        </p:spPr>
      </p:pic>
      <p:sp>
        <p:nvSpPr>
          <p:cNvPr id="4" name="Title 1">
            <a:extLst>
              <a:ext uri="{FF2B5EF4-FFF2-40B4-BE49-F238E27FC236}">
                <a16:creationId xmlns:a16="http://schemas.microsoft.com/office/drawing/2014/main" id="{05566D34-B7BC-0F36-3AD9-50916565FD5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7" name="Picture 6" descr="A close up of a person's skin&#10;&#10;Description automatically generated with medium confidence">
            <a:extLst>
              <a:ext uri="{FF2B5EF4-FFF2-40B4-BE49-F238E27FC236}">
                <a16:creationId xmlns:a16="http://schemas.microsoft.com/office/drawing/2014/main" id="{CB6AB840-18F1-2786-C53F-9347EF790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928" y="3045047"/>
            <a:ext cx="3239516" cy="2483629"/>
          </a:xfrm>
          <a:prstGeom prst="rect">
            <a:avLst/>
          </a:prstGeom>
        </p:spPr>
      </p:pic>
      <p:sp>
        <p:nvSpPr>
          <p:cNvPr id="8" name="TextBox 7">
            <a:extLst>
              <a:ext uri="{FF2B5EF4-FFF2-40B4-BE49-F238E27FC236}">
                <a16:creationId xmlns:a16="http://schemas.microsoft.com/office/drawing/2014/main" id="{02094619-2551-FCBA-8A18-DC153A9D010B}"/>
              </a:ext>
            </a:extLst>
          </p:cNvPr>
          <p:cNvSpPr txBox="1"/>
          <p:nvPr/>
        </p:nvSpPr>
        <p:spPr>
          <a:xfrm>
            <a:off x="1985556" y="5800184"/>
            <a:ext cx="1521507" cy="461665"/>
          </a:xfrm>
          <a:prstGeom prst="rect">
            <a:avLst/>
          </a:prstGeom>
          <a:noFill/>
        </p:spPr>
        <p:txBody>
          <a:bodyPr wrap="none" rtlCol="0">
            <a:spAutoFit/>
          </a:bodyPr>
          <a:lstStyle/>
          <a:p>
            <a:r>
              <a:rPr lang="en-AE" sz="2400" b="1" dirty="0">
                <a:cs typeface="Arial" panose="020B0604020202020204" pitchFamily="34" charset="0"/>
              </a:rPr>
              <a:t>Ringworm</a:t>
            </a:r>
          </a:p>
        </p:txBody>
      </p:sp>
      <p:sp>
        <p:nvSpPr>
          <p:cNvPr id="9" name="TextBox 8">
            <a:extLst>
              <a:ext uri="{FF2B5EF4-FFF2-40B4-BE49-F238E27FC236}">
                <a16:creationId xmlns:a16="http://schemas.microsoft.com/office/drawing/2014/main" id="{C4BCAEA4-D4D2-0B5C-1565-B3A14E2D4318}"/>
              </a:ext>
            </a:extLst>
          </p:cNvPr>
          <p:cNvSpPr txBox="1"/>
          <p:nvPr/>
        </p:nvSpPr>
        <p:spPr>
          <a:xfrm>
            <a:off x="8033655" y="5839373"/>
            <a:ext cx="2051139" cy="461665"/>
          </a:xfrm>
          <a:prstGeom prst="rect">
            <a:avLst/>
          </a:prstGeom>
          <a:noFill/>
        </p:spPr>
        <p:txBody>
          <a:bodyPr wrap="none" rtlCol="0">
            <a:spAutoFit/>
          </a:bodyPr>
          <a:lstStyle/>
          <a:p>
            <a:r>
              <a:rPr lang="en-AE" sz="2400" b="1" dirty="0">
                <a:cs typeface="Al Nile" pitchFamily="2" charset="-78"/>
              </a:rPr>
              <a:t>Yeats infection</a:t>
            </a:r>
          </a:p>
        </p:txBody>
      </p:sp>
    </p:spTree>
    <p:extLst>
      <p:ext uri="{BB962C8B-B14F-4D97-AF65-F5344CB8AC3E}">
        <p14:creationId xmlns:p14="http://schemas.microsoft.com/office/powerpoint/2010/main" val="3704488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CDA63-7E9E-8CA2-DBCD-A21A43A9BDAF}"/>
              </a:ext>
            </a:extLst>
          </p:cNvPr>
          <p:cNvSpPr>
            <a:spLocks noGrp="1"/>
          </p:cNvSpPr>
          <p:nvPr>
            <p:ph idx="1"/>
          </p:nvPr>
        </p:nvSpPr>
        <p:spPr>
          <a:xfrm>
            <a:off x="913775" y="2354030"/>
            <a:ext cx="10364452" cy="4783515"/>
          </a:xfrm>
        </p:spPr>
        <p:txBody>
          <a:bodyPr>
            <a:noAutofit/>
          </a:bodyPr>
          <a:lstStyle/>
          <a:p>
            <a:pPr marL="0" indent="0">
              <a:lnSpc>
                <a:spcPct val="100000"/>
              </a:lnSpc>
              <a:buNone/>
            </a:pPr>
            <a:r>
              <a:rPr lang="en-US" sz="2400" b="1" i="0" cap="none" dirty="0">
                <a:effectLst/>
                <a:cs typeface="Arial" panose="020B0604020202020204" pitchFamily="34" charset="0"/>
              </a:rPr>
              <a:t>5) Pigmentation </a:t>
            </a:r>
            <a:r>
              <a:rPr lang="en-US" sz="2400" b="1" i="0" cap="none" dirty="0">
                <a:solidFill>
                  <a:srgbClr val="444444"/>
                </a:solidFill>
                <a:effectLst/>
                <a:cs typeface="Arial" panose="020B0604020202020204" pitchFamily="34" charset="0"/>
              </a:rPr>
              <a:t>:  </a:t>
            </a:r>
            <a:r>
              <a:rPr lang="en-US" sz="2400" cap="none" dirty="0">
                <a:cs typeface="Arial" panose="020B0604020202020204" pitchFamily="34" charset="0"/>
              </a:rPr>
              <a:t>I</a:t>
            </a:r>
            <a:r>
              <a:rPr lang="en-US" sz="2400" b="0" i="0" cap="none" dirty="0">
                <a:effectLst/>
                <a:cs typeface="Arial" panose="020B0604020202020204" pitchFamily="34" charset="0"/>
              </a:rPr>
              <a:t>s the coloring of a person’s </a:t>
            </a:r>
            <a:r>
              <a:rPr lang="en-US" sz="2400" cap="none" dirty="0">
                <a:cs typeface="Arial" panose="020B0604020202020204" pitchFamily="34" charset="0"/>
              </a:rPr>
              <a:t>skin</a:t>
            </a:r>
            <a:r>
              <a:rPr lang="en-US" sz="2400" b="0" i="0" cap="none" dirty="0">
                <a:effectLst/>
                <a:cs typeface="Arial" panose="020B0604020202020204" pitchFamily="34" charset="0"/>
              </a:rPr>
              <a:t>. When a person is healthy, their skin color will appear normal. In the case of illness or injury, the person's skin may change color, becoming darker </a:t>
            </a:r>
            <a:r>
              <a:rPr lang="en-US" sz="2400" b="1" i="0" cap="none" dirty="0">
                <a:effectLst/>
                <a:cs typeface="Arial" panose="020B0604020202020204" pitchFamily="34" charset="0"/>
              </a:rPr>
              <a:t>(hyperpigmentation) </a:t>
            </a:r>
            <a:r>
              <a:rPr lang="en-US" sz="2400" b="0" i="0" cap="none" dirty="0">
                <a:effectLst/>
                <a:cs typeface="Arial" panose="020B0604020202020204" pitchFamily="34" charset="0"/>
              </a:rPr>
              <a:t>or lighter </a:t>
            </a:r>
            <a:r>
              <a:rPr lang="en-US" sz="2400" b="1" i="0" cap="none" dirty="0">
                <a:effectLst/>
                <a:cs typeface="Arial" panose="020B0604020202020204" pitchFamily="34" charset="0"/>
              </a:rPr>
              <a:t>(hypopigmentation).</a:t>
            </a:r>
          </a:p>
          <a:p>
            <a:pPr marL="0" indent="0">
              <a:lnSpc>
                <a:spcPct val="100000"/>
              </a:lnSpc>
              <a:buNone/>
            </a:pPr>
            <a:endParaRPr lang="en-US" sz="2400" b="1" cap="none" dirty="0">
              <a:cs typeface="Al Nile" pitchFamily="2" charset="-78"/>
            </a:endParaRPr>
          </a:p>
          <a:p>
            <a:pPr>
              <a:lnSpc>
                <a:spcPct val="100000"/>
              </a:lnSpc>
            </a:pPr>
            <a:r>
              <a:rPr lang="en-US" sz="2400" b="1" cap="none" dirty="0">
                <a:solidFill>
                  <a:schemeClr val="accent1">
                    <a:lumMod val="75000"/>
                  </a:schemeClr>
                </a:solidFill>
                <a:cs typeface="Al Nile" pitchFamily="2" charset="-78"/>
              </a:rPr>
              <a:t>H</a:t>
            </a:r>
            <a:r>
              <a:rPr lang="en-AE" sz="2400" b="1" cap="none" dirty="0">
                <a:solidFill>
                  <a:schemeClr val="accent1">
                    <a:lumMod val="75000"/>
                  </a:schemeClr>
                </a:solidFill>
                <a:cs typeface="Al Nile" pitchFamily="2" charset="-78"/>
              </a:rPr>
              <a:t>yperpigmenttation : </a:t>
            </a:r>
            <a:r>
              <a:rPr lang="en-US" sz="2400" cap="none" dirty="0">
                <a:cs typeface="Al Nile" pitchFamily="2" charset="-78"/>
              </a:rPr>
              <a:t>I</a:t>
            </a:r>
            <a:r>
              <a:rPr lang="en-US" sz="2400" b="0" i="0" cap="none" dirty="0">
                <a:effectLst/>
                <a:cs typeface="Al Nile" pitchFamily="2" charset="-78"/>
              </a:rPr>
              <a:t>s caused by an increase in melanin, the substance in the body that is responsible for color (pigment) examples</a:t>
            </a:r>
            <a:r>
              <a:rPr lang="en-US" sz="2400" cap="none" dirty="0">
                <a:cs typeface="Al Nile" pitchFamily="2" charset="-78"/>
              </a:rPr>
              <a:t>:</a:t>
            </a:r>
          </a:p>
          <a:p>
            <a:pPr marL="0" indent="0">
              <a:lnSpc>
                <a:spcPct val="100000"/>
              </a:lnSpc>
              <a:buNone/>
            </a:pPr>
            <a:endParaRPr lang="en-US" sz="2400" b="0" i="0" cap="none" dirty="0">
              <a:solidFill>
                <a:srgbClr val="444444"/>
              </a:solidFill>
              <a:effectLst/>
              <a:cs typeface="Al Nile" pitchFamily="2" charset="-78"/>
            </a:endParaRPr>
          </a:p>
          <a:p>
            <a:pPr>
              <a:lnSpc>
                <a:spcPct val="100000"/>
              </a:lnSpc>
              <a:buFont typeface="Courier New" panose="02070309020205020404" pitchFamily="49" charset="0"/>
              <a:buChar char="o"/>
            </a:pPr>
            <a:r>
              <a:rPr lang="en-US" sz="2400" b="0" i="0" cap="none" dirty="0">
                <a:solidFill>
                  <a:srgbClr val="444444"/>
                </a:solidFill>
                <a:effectLst/>
              </a:rPr>
              <a:t> </a:t>
            </a:r>
            <a:r>
              <a:rPr lang="en-US" sz="2400" b="1" i="0" cap="none" dirty="0">
                <a:effectLst/>
              </a:rPr>
              <a:t>Melasma : </a:t>
            </a:r>
            <a:r>
              <a:rPr lang="en-US" sz="2400" b="1" i="0" cap="none" dirty="0">
                <a:effectLst/>
                <a:cs typeface="Al Nile" pitchFamily="2" charset="-78"/>
              </a:rPr>
              <a:t>T</a:t>
            </a:r>
            <a:r>
              <a:rPr lang="en-US" sz="2400" cap="none" dirty="0">
                <a:cs typeface="Al Nile" pitchFamily="2" charset="-78"/>
              </a:rPr>
              <a:t>his condition is </a:t>
            </a:r>
            <a:r>
              <a:rPr lang="en-US" sz="2400" b="0" i="0" cap="none" dirty="0">
                <a:effectLst/>
                <a:cs typeface="Al Nile" pitchFamily="2" charset="-78"/>
              </a:rPr>
              <a:t>characterized by tan or brown patches.</a:t>
            </a:r>
            <a:endParaRPr lang="en-AE" sz="2400" b="1" cap="none" dirty="0">
              <a:cs typeface="Al Nile" pitchFamily="2" charset="-78"/>
            </a:endParaRPr>
          </a:p>
        </p:txBody>
      </p:sp>
      <p:sp>
        <p:nvSpPr>
          <p:cNvPr id="4" name="Title 1">
            <a:extLst>
              <a:ext uri="{FF2B5EF4-FFF2-40B4-BE49-F238E27FC236}">
                <a16:creationId xmlns:a16="http://schemas.microsoft.com/office/drawing/2014/main" id="{B97CD9DB-A2B0-8242-4B62-ACB0FB15DBE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67763E35-65DB-4E44-8D53-1BFE28B2C75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6910832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DB1E5-62EA-BAEE-8718-0169316820AC}"/>
              </a:ext>
            </a:extLst>
          </p:cNvPr>
          <p:cNvSpPr>
            <a:spLocks noGrp="1"/>
          </p:cNvSpPr>
          <p:nvPr>
            <p:ph idx="1"/>
          </p:nvPr>
        </p:nvSpPr>
        <p:spPr>
          <a:xfrm>
            <a:off x="913775" y="2367093"/>
            <a:ext cx="10364452" cy="3872390"/>
          </a:xfrm>
        </p:spPr>
        <p:txBody>
          <a:bodyPr>
            <a:noAutofit/>
          </a:bodyPr>
          <a:lstStyle/>
          <a:p>
            <a:r>
              <a:rPr lang="en-AE" sz="2400" b="1" cap="none" dirty="0">
                <a:solidFill>
                  <a:schemeClr val="accent1">
                    <a:lumMod val="75000"/>
                  </a:schemeClr>
                </a:solidFill>
                <a:cs typeface="Arial" panose="020B0604020202020204" pitchFamily="34" charset="0"/>
              </a:rPr>
              <a:t>Hypopigmentation : </a:t>
            </a:r>
            <a:r>
              <a:rPr lang="en-US" sz="2400" cap="none" dirty="0">
                <a:cs typeface="Al Nile" pitchFamily="2" charset="-78"/>
              </a:rPr>
              <a:t>I</a:t>
            </a:r>
            <a:r>
              <a:rPr lang="en-US" sz="2400" b="0" i="0" cap="none" dirty="0">
                <a:effectLst/>
                <a:cs typeface="Al Nile" pitchFamily="2" charset="-78"/>
              </a:rPr>
              <a:t>s the result of a reduction in melanin production examples: </a:t>
            </a:r>
          </a:p>
          <a:p>
            <a:pPr marL="0" indent="0">
              <a:buNone/>
            </a:pPr>
            <a:endParaRPr lang="en-US" sz="2400" b="0" i="0" cap="none" dirty="0">
              <a:solidFill>
                <a:srgbClr val="444444"/>
              </a:solidFill>
              <a:effectLst/>
              <a:cs typeface="Al Nile" pitchFamily="2" charset="-78"/>
            </a:endParaRPr>
          </a:p>
          <a:p>
            <a:pPr>
              <a:buFont typeface="Courier New" panose="02070309020205020404" pitchFamily="49" charset="0"/>
              <a:buChar char="o"/>
            </a:pPr>
            <a:r>
              <a:rPr lang="en-US" sz="2400" b="1" cap="none" dirty="0">
                <a:cs typeface="Al Nile" pitchFamily="2" charset="-78"/>
              </a:rPr>
              <a:t>Vitiligo</a:t>
            </a:r>
            <a:r>
              <a:rPr lang="en-US" sz="2400" b="1" cap="none" dirty="0">
                <a:cs typeface="Arial" panose="020B0604020202020204" pitchFamily="34" charset="0"/>
              </a:rPr>
              <a:t>: </a:t>
            </a:r>
            <a:r>
              <a:rPr lang="en-US" sz="2400" cap="none" dirty="0">
                <a:cs typeface="Al Nile" pitchFamily="2" charset="-78"/>
              </a:rPr>
              <a:t>C</a:t>
            </a:r>
            <a:r>
              <a:rPr lang="en-US" sz="2400" b="0" i="0" cap="none" dirty="0">
                <a:effectLst/>
                <a:cs typeface="Al Nile" pitchFamily="2" charset="-78"/>
              </a:rPr>
              <a:t>auses smooth, white patches on the skin.</a:t>
            </a:r>
          </a:p>
          <a:p>
            <a:pPr marL="0" indent="0">
              <a:buNone/>
            </a:pPr>
            <a:endParaRPr lang="en-US" sz="2400" b="0" i="0" cap="none" dirty="0">
              <a:solidFill>
                <a:srgbClr val="444444"/>
              </a:solidFill>
              <a:effectLst/>
              <a:cs typeface="Al Nile" pitchFamily="2" charset="-78"/>
            </a:endParaRPr>
          </a:p>
          <a:p>
            <a:pPr>
              <a:buFont typeface="Courier New" panose="02070309020205020404" pitchFamily="49" charset="0"/>
              <a:buChar char="o"/>
            </a:pPr>
            <a:r>
              <a:rPr lang="en-US" sz="2400" b="1" i="0" cap="none" dirty="0">
                <a:effectLst/>
                <a:cs typeface="Al Nile" pitchFamily="2" charset="-78"/>
              </a:rPr>
              <a:t>Albinism</a:t>
            </a:r>
            <a:r>
              <a:rPr lang="en-US" sz="2400" cap="none" dirty="0">
                <a:cs typeface="Al Nile" pitchFamily="2" charset="-78"/>
              </a:rPr>
              <a:t>: C</a:t>
            </a:r>
            <a:r>
              <a:rPr lang="en-US" sz="2400" b="0" i="0" cap="none" dirty="0">
                <a:effectLst/>
              </a:rPr>
              <a:t>aused by the absence of an enzyme that produces melanin, this results in a complete lack of pigmentation in skin, hair, and </a:t>
            </a:r>
            <a:r>
              <a:rPr lang="en-US" sz="2400" cap="none" dirty="0"/>
              <a:t>eyes.</a:t>
            </a:r>
            <a:endParaRPr lang="en-US" sz="2400" b="1" i="0" cap="none" dirty="0">
              <a:effectLst/>
              <a:cs typeface="Al Nile" pitchFamily="2" charset="-78"/>
            </a:endParaRPr>
          </a:p>
          <a:p>
            <a:pPr marL="0" indent="0">
              <a:buNone/>
            </a:pPr>
            <a:endParaRPr lang="en-US" sz="2400" cap="none" dirty="0">
              <a:solidFill>
                <a:srgbClr val="444444"/>
              </a:solidFill>
              <a:cs typeface="Al Nile" pitchFamily="2" charset="-78"/>
            </a:endParaRPr>
          </a:p>
          <a:p>
            <a:pPr marL="0" indent="0">
              <a:buNone/>
            </a:pPr>
            <a:endParaRPr lang="en-AE" sz="2400" b="1" cap="none" dirty="0">
              <a:solidFill>
                <a:schemeClr val="accent1">
                  <a:lumMod val="75000"/>
                </a:schemeClr>
              </a:solidFill>
              <a:cs typeface="Al Nile" pitchFamily="2" charset="-78"/>
            </a:endParaRPr>
          </a:p>
          <a:p>
            <a:pPr marL="0" indent="0">
              <a:buNone/>
            </a:pPr>
            <a:endParaRPr lang="en-AE" sz="2400" cap="none" dirty="0"/>
          </a:p>
        </p:txBody>
      </p:sp>
      <p:sp>
        <p:nvSpPr>
          <p:cNvPr id="4" name="Title 1">
            <a:extLst>
              <a:ext uri="{FF2B5EF4-FFF2-40B4-BE49-F238E27FC236}">
                <a16:creationId xmlns:a16="http://schemas.microsoft.com/office/drawing/2014/main" id="{37342935-E8BF-578A-2CC4-C4361AC9BFB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8C53B05-470E-EBB6-1BE8-87A30A96EAF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3599645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person&#10;&#10;Description automatically generated with medium confidence">
            <a:extLst>
              <a:ext uri="{FF2B5EF4-FFF2-40B4-BE49-F238E27FC236}">
                <a16:creationId xmlns:a16="http://schemas.microsoft.com/office/drawing/2014/main" id="{CF8E4F26-7F0F-BFD9-E6F2-4F986BC9C6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749289"/>
            <a:ext cx="3305528" cy="3305528"/>
          </a:xfrm>
        </p:spPr>
      </p:pic>
      <p:sp>
        <p:nvSpPr>
          <p:cNvPr id="4" name="Title 1">
            <a:extLst>
              <a:ext uri="{FF2B5EF4-FFF2-40B4-BE49-F238E27FC236}">
                <a16:creationId xmlns:a16="http://schemas.microsoft.com/office/drawing/2014/main" id="{55166E3D-A017-3274-5B3C-853A170F2B1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Close-up of a person's face&#10;&#10;Description automatically generated">
            <a:extLst>
              <a:ext uri="{FF2B5EF4-FFF2-40B4-BE49-F238E27FC236}">
                <a16:creationId xmlns:a16="http://schemas.microsoft.com/office/drawing/2014/main" id="{34B9277D-F2AD-483E-1ACB-4BFF0AD5F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496" y="2749290"/>
            <a:ext cx="5902729" cy="3305528"/>
          </a:xfrm>
          <a:prstGeom prst="rect">
            <a:avLst/>
          </a:prstGeom>
        </p:spPr>
      </p:pic>
      <p:sp>
        <p:nvSpPr>
          <p:cNvPr id="9" name="TextBox 8">
            <a:extLst>
              <a:ext uri="{FF2B5EF4-FFF2-40B4-BE49-F238E27FC236}">
                <a16:creationId xmlns:a16="http://schemas.microsoft.com/office/drawing/2014/main" id="{F255FD6F-1143-2FD6-90AB-ECF4024E08F8}"/>
              </a:ext>
            </a:extLst>
          </p:cNvPr>
          <p:cNvSpPr txBox="1"/>
          <p:nvPr/>
        </p:nvSpPr>
        <p:spPr>
          <a:xfrm>
            <a:off x="1831415" y="6107069"/>
            <a:ext cx="1317027" cy="369332"/>
          </a:xfrm>
          <a:prstGeom prst="rect">
            <a:avLst/>
          </a:prstGeom>
          <a:noFill/>
        </p:spPr>
        <p:txBody>
          <a:bodyPr wrap="none" rtlCol="0">
            <a:spAutoFit/>
          </a:bodyPr>
          <a:lstStyle/>
          <a:p>
            <a:r>
              <a:rPr lang="en-AE" b="1" dirty="0">
                <a:latin typeface="Al Nile" pitchFamily="2" charset="-78"/>
                <a:cs typeface="Al Nile" pitchFamily="2" charset="-78"/>
              </a:rPr>
              <a:t>MELASMA</a:t>
            </a:r>
            <a:r>
              <a:rPr lang="en-AE" dirty="0"/>
              <a:t> </a:t>
            </a:r>
          </a:p>
        </p:txBody>
      </p:sp>
      <p:sp>
        <p:nvSpPr>
          <p:cNvPr id="10" name="TextBox 9">
            <a:extLst>
              <a:ext uri="{FF2B5EF4-FFF2-40B4-BE49-F238E27FC236}">
                <a16:creationId xmlns:a16="http://schemas.microsoft.com/office/drawing/2014/main" id="{5997C061-98D1-392F-AC66-FC0A2A39B863}"/>
              </a:ext>
            </a:extLst>
          </p:cNvPr>
          <p:cNvSpPr txBox="1"/>
          <p:nvPr/>
        </p:nvSpPr>
        <p:spPr>
          <a:xfrm>
            <a:off x="7827264" y="6146258"/>
            <a:ext cx="1252907" cy="369332"/>
          </a:xfrm>
          <a:prstGeom prst="rect">
            <a:avLst/>
          </a:prstGeom>
          <a:noFill/>
        </p:spPr>
        <p:txBody>
          <a:bodyPr wrap="none" rtlCol="0">
            <a:spAutoFit/>
          </a:bodyPr>
          <a:lstStyle/>
          <a:p>
            <a:r>
              <a:rPr lang="en-AE" b="1" dirty="0">
                <a:latin typeface="Al Nile" pitchFamily="2" charset="-78"/>
                <a:cs typeface="Al Nile" pitchFamily="2" charset="-78"/>
              </a:rPr>
              <a:t>MELASMA</a:t>
            </a:r>
            <a:endParaRPr lang="en-AE" dirty="0"/>
          </a:p>
        </p:txBody>
      </p:sp>
    </p:spTree>
    <p:extLst>
      <p:ext uri="{BB962C8B-B14F-4D97-AF65-F5344CB8AC3E}">
        <p14:creationId xmlns:p14="http://schemas.microsoft.com/office/powerpoint/2010/main" val="42226402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miling for the camera&#10;&#10;Description automatically generated with low confidence">
            <a:extLst>
              <a:ext uri="{FF2B5EF4-FFF2-40B4-BE49-F238E27FC236}">
                <a16:creationId xmlns:a16="http://schemas.microsoft.com/office/drawing/2014/main" id="{235FB97D-93EA-8A52-F053-5216D20101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866686"/>
            <a:ext cx="4833190" cy="2706586"/>
          </a:xfrm>
        </p:spPr>
      </p:pic>
      <p:sp>
        <p:nvSpPr>
          <p:cNvPr id="4" name="Title 1">
            <a:extLst>
              <a:ext uri="{FF2B5EF4-FFF2-40B4-BE49-F238E27FC236}">
                <a16:creationId xmlns:a16="http://schemas.microsoft.com/office/drawing/2014/main" id="{BED46936-F85E-5353-4DEE-754FBDA22F0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person with white hair&#10;&#10;Description automatically generated with low confidence">
            <a:extLst>
              <a:ext uri="{FF2B5EF4-FFF2-40B4-BE49-F238E27FC236}">
                <a16:creationId xmlns:a16="http://schemas.microsoft.com/office/drawing/2014/main" id="{1637F5C5-C6C0-8BE1-9A3D-8E7465B47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866686"/>
            <a:ext cx="2324862" cy="2903186"/>
          </a:xfrm>
          <a:prstGeom prst="rect">
            <a:avLst/>
          </a:prstGeom>
        </p:spPr>
      </p:pic>
      <p:sp>
        <p:nvSpPr>
          <p:cNvPr id="9" name="TextBox 8">
            <a:extLst>
              <a:ext uri="{FF2B5EF4-FFF2-40B4-BE49-F238E27FC236}">
                <a16:creationId xmlns:a16="http://schemas.microsoft.com/office/drawing/2014/main" id="{EBFC01EC-BAEE-8C2F-F33B-C0DFE4A92034}"/>
              </a:ext>
            </a:extLst>
          </p:cNvPr>
          <p:cNvSpPr txBox="1"/>
          <p:nvPr/>
        </p:nvSpPr>
        <p:spPr>
          <a:xfrm>
            <a:off x="2505456" y="5760736"/>
            <a:ext cx="1087157" cy="369332"/>
          </a:xfrm>
          <a:prstGeom prst="rect">
            <a:avLst/>
          </a:prstGeom>
          <a:noFill/>
        </p:spPr>
        <p:txBody>
          <a:bodyPr wrap="none" rtlCol="0">
            <a:spAutoFit/>
          </a:bodyPr>
          <a:lstStyle/>
          <a:p>
            <a:r>
              <a:rPr lang="en-AE" dirty="0"/>
              <a:t>VITILIGO </a:t>
            </a:r>
          </a:p>
        </p:txBody>
      </p:sp>
      <p:sp>
        <p:nvSpPr>
          <p:cNvPr id="10" name="TextBox 9">
            <a:extLst>
              <a:ext uri="{FF2B5EF4-FFF2-40B4-BE49-F238E27FC236}">
                <a16:creationId xmlns:a16="http://schemas.microsoft.com/office/drawing/2014/main" id="{DDFBD1BC-E2C3-3DB6-4C79-C6C11E4CCDC2}"/>
              </a:ext>
            </a:extLst>
          </p:cNvPr>
          <p:cNvSpPr txBox="1"/>
          <p:nvPr/>
        </p:nvSpPr>
        <p:spPr>
          <a:xfrm>
            <a:off x="8795553" y="5945402"/>
            <a:ext cx="1141659" cy="369332"/>
          </a:xfrm>
          <a:prstGeom prst="rect">
            <a:avLst/>
          </a:prstGeom>
          <a:noFill/>
        </p:spPr>
        <p:txBody>
          <a:bodyPr wrap="none" rtlCol="0">
            <a:spAutoFit/>
          </a:bodyPr>
          <a:lstStyle/>
          <a:p>
            <a:r>
              <a:rPr lang="en-AE" dirty="0"/>
              <a:t>ALBINISM </a:t>
            </a:r>
          </a:p>
        </p:txBody>
      </p:sp>
    </p:spTree>
    <p:extLst>
      <p:ext uri="{BB962C8B-B14F-4D97-AF65-F5344CB8AC3E}">
        <p14:creationId xmlns:p14="http://schemas.microsoft.com/office/powerpoint/2010/main" val="14154564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45F0F-C5C5-696E-E976-777247BB4BBC}"/>
              </a:ext>
            </a:extLst>
          </p:cNvPr>
          <p:cNvSpPr>
            <a:spLocks noGrp="1"/>
          </p:cNvSpPr>
          <p:nvPr>
            <p:ph idx="1"/>
          </p:nvPr>
        </p:nvSpPr>
        <p:spPr>
          <a:xfrm>
            <a:off x="913775" y="2354033"/>
            <a:ext cx="10364452" cy="4911531"/>
          </a:xfrm>
        </p:spPr>
        <p:txBody>
          <a:bodyPr>
            <a:noAutofit/>
          </a:bodyPr>
          <a:lstStyle/>
          <a:p>
            <a:pPr marL="0" indent="0" algn="l">
              <a:lnSpc>
                <a:spcPct val="100000"/>
              </a:lnSpc>
              <a:buNone/>
            </a:pPr>
            <a:r>
              <a:rPr lang="en-US" sz="2400" b="1" cap="none" dirty="0">
                <a:solidFill>
                  <a:srgbClr val="231F20"/>
                </a:solidFill>
                <a:cs typeface="Arial" panose="020B0604020202020204" pitchFamily="34" charset="0"/>
              </a:rPr>
              <a:t>6) General disorders: </a:t>
            </a:r>
            <a:endParaRPr lang="en-US" sz="2400" b="1" i="0" cap="none" dirty="0">
              <a:solidFill>
                <a:srgbClr val="231F20"/>
              </a:solidFill>
              <a:effectLst/>
              <a:cs typeface="Arial" panose="020B0604020202020204" pitchFamily="34" charset="0"/>
            </a:endParaRPr>
          </a:p>
          <a:p>
            <a:pPr marL="0" indent="0" algn="l">
              <a:lnSpc>
                <a:spcPct val="100000"/>
              </a:lnSpc>
              <a:buNone/>
            </a:pPr>
            <a:r>
              <a:rPr lang="en-US" sz="2400" b="0" i="0" cap="none" dirty="0">
                <a:solidFill>
                  <a:srgbClr val="231F20"/>
                </a:solidFill>
                <a:effectLst/>
              </a:rPr>
              <a:t>Skin disorders vary greatly in symptoms and severity. They can be temporary or permanent and may be painless or painful. Some have situational causes, while others may be genetic. Some skin conditions are minor, and others can be life-threatening.</a:t>
            </a:r>
          </a:p>
          <a:p>
            <a:pPr marL="0" indent="0">
              <a:lnSpc>
                <a:spcPct val="100000"/>
              </a:lnSpc>
              <a:buNone/>
            </a:pPr>
            <a:r>
              <a:rPr lang="en-US" sz="2400" cap="none" dirty="0"/>
              <a:t>Contact the dermatology doctor to have the right diagnose and treatment.  </a:t>
            </a:r>
          </a:p>
          <a:p>
            <a:pPr marL="0" indent="0">
              <a:lnSpc>
                <a:spcPct val="100000"/>
              </a:lnSpc>
              <a:buNone/>
            </a:pPr>
            <a:r>
              <a:rPr lang="en-US" sz="2400" u="sng" cap="none" dirty="0">
                <a:cs typeface="Al Nile" pitchFamily="2" charset="-78"/>
              </a:rPr>
              <a:t>Examples : </a:t>
            </a:r>
          </a:p>
          <a:p>
            <a:pPr algn="l">
              <a:lnSpc>
                <a:spcPct val="100000"/>
              </a:lnSpc>
              <a:buFont typeface="Arial" panose="020B0604020202020204" pitchFamily="34" charset="0"/>
              <a:buChar char="•"/>
            </a:pPr>
            <a:r>
              <a:rPr lang="en-US" sz="2400" b="1" i="0" cap="none" dirty="0">
                <a:solidFill>
                  <a:schemeClr val="accent1">
                    <a:lumMod val="75000"/>
                  </a:schemeClr>
                </a:solidFill>
                <a:effectLst/>
                <a:cs typeface="Al Nile" pitchFamily="2" charset="-78"/>
              </a:rPr>
              <a:t>Acne: </a:t>
            </a:r>
            <a:r>
              <a:rPr lang="en-US" sz="2400" b="0" i="0" cap="none" dirty="0">
                <a:solidFill>
                  <a:srgbClr val="231F20"/>
                </a:solidFill>
                <a:effectLst/>
                <a:cs typeface="Al Nile" pitchFamily="2" charset="-78"/>
              </a:rPr>
              <a:t>breakouts on the skin composed of blackheads, whiteheads, pimples, or deep, painful cysts . may leave scars or darken the skin if untreated. </a:t>
            </a:r>
            <a:br>
              <a:rPr lang="en-US" sz="2400" cap="none" dirty="0"/>
            </a:br>
            <a:endParaRPr lang="en-AE" sz="2400" cap="none" dirty="0"/>
          </a:p>
        </p:txBody>
      </p:sp>
      <p:sp>
        <p:nvSpPr>
          <p:cNvPr id="4" name="Title 1">
            <a:extLst>
              <a:ext uri="{FF2B5EF4-FFF2-40B4-BE49-F238E27FC236}">
                <a16:creationId xmlns:a16="http://schemas.microsoft.com/office/drawing/2014/main" id="{2A1C8322-BE47-7BE3-FF5A-6BC1DCB94FE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E5B49DD-B092-F48E-46BC-BDF077D127D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8302124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4962F-3B04-F56B-5913-CB0D8F95CADE}"/>
              </a:ext>
            </a:extLst>
          </p:cNvPr>
          <p:cNvSpPr>
            <a:spLocks noGrp="1"/>
          </p:cNvSpPr>
          <p:nvPr>
            <p:ph idx="1"/>
          </p:nvPr>
        </p:nvSpPr>
        <p:spPr>
          <a:xfrm>
            <a:off x="913775" y="2367093"/>
            <a:ext cx="10364452" cy="4326315"/>
          </a:xfrm>
        </p:spPr>
        <p:txBody>
          <a:bodyPr>
            <a:noAutofit/>
          </a:bodyPr>
          <a:lstStyle/>
          <a:p>
            <a:pPr>
              <a:lnSpc>
                <a:spcPct val="100000"/>
              </a:lnSpc>
            </a:pPr>
            <a:r>
              <a:rPr lang="en-US" sz="2400" b="1" i="0" cap="none" dirty="0">
                <a:solidFill>
                  <a:schemeClr val="accent1">
                    <a:lumMod val="75000"/>
                  </a:schemeClr>
                </a:solidFill>
                <a:effectLst/>
                <a:cs typeface="Al Nile" pitchFamily="2" charset="-78"/>
              </a:rPr>
              <a:t>Rosacea</a:t>
            </a:r>
            <a:r>
              <a:rPr lang="en-AE" sz="2400" b="1" cap="none" dirty="0">
                <a:solidFill>
                  <a:schemeClr val="accent1">
                    <a:lumMod val="75000"/>
                  </a:schemeClr>
                </a:solidFill>
                <a:cs typeface="Al Nile" pitchFamily="2" charset="-78"/>
              </a:rPr>
              <a:t>: </a:t>
            </a:r>
            <a:r>
              <a:rPr lang="en-US" sz="2400" cap="none" dirty="0">
                <a:solidFill>
                  <a:srgbClr val="231F20"/>
                </a:solidFill>
                <a:cs typeface="Al Nile" pitchFamily="2" charset="-78"/>
              </a:rPr>
              <a:t>C</a:t>
            </a:r>
            <a:r>
              <a:rPr lang="en-US" sz="2400" b="0" i="0" cap="none" dirty="0">
                <a:solidFill>
                  <a:srgbClr val="231F20"/>
                </a:solidFill>
                <a:effectLst/>
                <a:cs typeface="Al Nile" pitchFamily="2" charset="-78"/>
              </a:rPr>
              <a:t>hronic skin disease that goes through cycles of fading . common symptoms raised, red bumps, skin dryness, and skin sensitivity.</a:t>
            </a:r>
          </a:p>
          <a:p>
            <a:pPr algn="l">
              <a:lnSpc>
                <a:spcPct val="100000"/>
              </a:lnSpc>
              <a:buFont typeface="Arial" panose="020B0604020202020204" pitchFamily="34" charset="0"/>
              <a:buChar char="•"/>
            </a:pPr>
            <a:r>
              <a:rPr lang="en-US" sz="2400" b="1" i="0" cap="none" dirty="0">
                <a:solidFill>
                  <a:schemeClr val="accent1">
                    <a:lumMod val="75000"/>
                  </a:schemeClr>
                </a:solidFill>
                <a:effectLst/>
                <a:cs typeface="Al Nile" pitchFamily="2" charset="-78"/>
              </a:rPr>
              <a:t>Eczema: </a:t>
            </a:r>
            <a:r>
              <a:rPr lang="en-US" sz="2400" cap="none" dirty="0">
                <a:cs typeface="Al Nile" pitchFamily="2" charset="-78"/>
              </a:rPr>
              <a:t>Y</a:t>
            </a:r>
            <a:r>
              <a:rPr lang="en-US" sz="2400" b="0" i="0" cap="none" dirty="0">
                <a:effectLst/>
                <a:cs typeface="Al Nile" pitchFamily="2" charset="-78"/>
              </a:rPr>
              <a:t>ellow or white scaly patches that flake off, affected areas may be red, itchy, greasy, or oily.</a:t>
            </a:r>
          </a:p>
          <a:p>
            <a:pPr>
              <a:lnSpc>
                <a:spcPct val="100000"/>
              </a:lnSpc>
            </a:pPr>
            <a:r>
              <a:rPr lang="en-US" sz="2400" b="1" i="0" cap="none" dirty="0">
                <a:solidFill>
                  <a:schemeClr val="accent1">
                    <a:lumMod val="75000"/>
                  </a:schemeClr>
                </a:solidFill>
                <a:effectLst/>
                <a:cs typeface="Al Nile" pitchFamily="2" charset="-78"/>
              </a:rPr>
              <a:t>Psoriasis</a:t>
            </a:r>
            <a:r>
              <a:rPr lang="en-US" sz="2400" b="1" cap="none" dirty="0">
                <a:solidFill>
                  <a:schemeClr val="accent1">
                    <a:lumMod val="75000"/>
                  </a:schemeClr>
                </a:solidFill>
                <a:cs typeface="Al Nile" pitchFamily="2" charset="-78"/>
              </a:rPr>
              <a:t> : </a:t>
            </a:r>
            <a:r>
              <a:rPr lang="en-US" sz="2400" cap="none" dirty="0">
                <a:cs typeface="Al Nile" pitchFamily="2" charset="-78"/>
              </a:rPr>
              <a:t>S</a:t>
            </a:r>
            <a:r>
              <a:rPr lang="en-US" sz="2400" b="0" i="0" cap="none" dirty="0">
                <a:effectLst/>
                <a:cs typeface="Al Nile" pitchFamily="2" charset="-78"/>
              </a:rPr>
              <a:t>ilvery, sharply defined skin patches.</a:t>
            </a:r>
          </a:p>
          <a:p>
            <a:pPr>
              <a:lnSpc>
                <a:spcPct val="100000"/>
              </a:lnSpc>
            </a:pPr>
            <a:r>
              <a:rPr lang="en-US" sz="2400" b="1" i="0" cap="none" dirty="0">
                <a:solidFill>
                  <a:schemeClr val="accent1">
                    <a:lumMod val="75000"/>
                  </a:schemeClr>
                </a:solidFill>
                <a:effectLst/>
                <a:cs typeface="Al Nile" pitchFamily="2" charset="-78"/>
              </a:rPr>
              <a:t>Melanoma : </a:t>
            </a:r>
            <a:r>
              <a:rPr lang="en-US" sz="2400" cap="none" dirty="0">
                <a:solidFill>
                  <a:srgbClr val="231F20"/>
                </a:solidFill>
                <a:cs typeface="Al Nile" pitchFamily="2" charset="-78"/>
              </a:rPr>
              <a:t>T</a:t>
            </a:r>
            <a:r>
              <a:rPr lang="en-US" sz="2400" b="0" i="0" cap="none" dirty="0">
                <a:solidFill>
                  <a:srgbClr val="231F20"/>
                </a:solidFill>
                <a:effectLst/>
                <a:cs typeface="Al Nile" pitchFamily="2" charset="-78"/>
              </a:rPr>
              <a:t>he most serious form of skin cancer, more common in fair-skinned people, mole that has changed color or gotten bigger over time.</a:t>
            </a:r>
          </a:p>
          <a:p>
            <a:pPr algn="l">
              <a:lnSpc>
                <a:spcPct val="100000"/>
              </a:lnSpc>
              <a:buFont typeface="Arial" panose="020B0604020202020204" pitchFamily="34" charset="0"/>
              <a:buChar char="•"/>
            </a:pPr>
            <a:r>
              <a:rPr lang="en-US" sz="2400" b="1" i="0" cap="none" dirty="0">
                <a:solidFill>
                  <a:schemeClr val="accent1">
                    <a:lumMod val="75000"/>
                  </a:schemeClr>
                </a:solidFill>
                <a:effectLst/>
                <a:cs typeface="Al Nile" pitchFamily="2" charset="-78"/>
              </a:rPr>
              <a:t>Contact dermatitis: </a:t>
            </a:r>
            <a:r>
              <a:rPr lang="en-US" sz="2400" cap="none" dirty="0">
                <a:solidFill>
                  <a:srgbClr val="231F20"/>
                </a:solidFill>
                <a:cs typeface="Al Nile" pitchFamily="2" charset="-78"/>
              </a:rPr>
              <a:t>R</a:t>
            </a:r>
            <a:r>
              <a:rPr lang="en-US" sz="2400" b="0" i="0" cap="none" dirty="0">
                <a:solidFill>
                  <a:srgbClr val="231F20"/>
                </a:solidFill>
                <a:effectLst/>
                <a:cs typeface="Al Nile" pitchFamily="2" charset="-78"/>
              </a:rPr>
              <a:t>ash has visible borders and appears where your skin touched the irritating substance .Skin is itchy and red.</a:t>
            </a:r>
          </a:p>
          <a:p>
            <a:pPr>
              <a:lnSpc>
                <a:spcPct val="100000"/>
              </a:lnSpc>
            </a:pPr>
            <a:endParaRPr lang="en-US" sz="2400" b="0" i="0" cap="none" dirty="0">
              <a:solidFill>
                <a:schemeClr val="accent1">
                  <a:lumMod val="75000"/>
                </a:schemeClr>
              </a:solidFill>
              <a:effectLst/>
              <a:cs typeface="Al Nile" pitchFamily="2" charset="-78"/>
            </a:endParaRPr>
          </a:p>
          <a:p>
            <a:pPr>
              <a:lnSpc>
                <a:spcPct val="100000"/>
              </a:lnSpc>
            </a:pPr>
            <a:endParaRPr lang="en-US" sz="2400" b="1" i="0" cap="none" dirty="0">
              <a:solidFill>
                <a:schemeClr val="accent1">
                  <a:lumMod val="75000"/>
                </a:schemeClr>
              </a:solidFill>
              <a:effectLst/>
              <a:cs typeface="Al Nile" pitchFamily="2" charset="-78"/>
            </a:endParaRPr>
          </a:p>
        </p:txBody>
      </p:sp>
      <p:sp>
        <p:nvSpPr>
          <p:cNvPr id="4" name="Title 1">
            <a:extLst>
              <a:ext uri="{FF2B5EF4-FFF2-40B4-BE49-F238E27FC236}">
                <a16:creationId xmlns:a16="http://schemas.microsoft.com/office/drawing/2014/main" id="{465C6099-83AA-F8DF-F966-88C13D54EA0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78A9F30-3610-73F9-42BF-D9E01DABC24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76678743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person's mouth&#10;&#10;Description automatically generated with medium confidence">
            <a:extLst>
              <a:ext uri="{FF2B5EF4-FFF2-40B4-BE49-F238E27FC236}">
                <a16:creationId xmlns:a16="http://schemas.microsoft.com/office/drawing/2014/main" id="{519CD257-4286-D300-9B91-9DF063C05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3099912"/>
            <a:ext cx="4431010" cy="2948636"/>
          </a:xfrm>
        </p:spPr>
      </p:pic>
      <p:sp>
        <p:nvSpPr>
          <p:cNvPr id="4" name="Title 1">
            <a:extLst>
              <a:ext uri="{FF2B5EF4-FFF2-40B4-BE49-F238E27FC236}">
                <a16:creationId xmlns:a16="http://schemas.microsoft.com/office/drawing/2014/main" id="{3D394770-392B-0C5A-89EE-93AB1D8B948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close up of a person's face&#10;&#10;Description automatically generated">
            <a:extLst>
              <a:ext uri="{FF2B5EF4-FFF2-40B4-BE49-F238E27FC236}">
                <a16:creationId xmlns:a16="http://schemas.microsoft.com/office/drawing/2014/main" id="{926973B8-A3FF-EB76-E1BA-AF3F00F7F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110" y="3099912"/>
            <a:ext cx="4361115" cy="2902124"/>
          </a:xfrm>
          <a:prstGeom prst="rect">
            <a:avLst/>
          </a:prstGeom>
        </p:spPr>
      </p:pic>
      <p:sp>
        <p:nvSpPr>
          <p:cNvPr id="9" name="TextBox 8">
            <a:extLst>
              <a:ext uri="{FF2B5EF4-FFF2-40B4-BE49-F238E27FC236}">
                <a16:creationId xmlns:a16="http://schemas.microsoft.com/office/drawing/2014/main" id="{7D1B2485-B7A6-1B3E-9215-B454A1F7F1AE}"/>
              </a:ext>
            </a:extLst>
          </p:cNvPr>
          <p:cNvSpPr txBox="1"/>
          <p:nvPr/>
        </p:nvSpPr>
        <p:spPr>
          <a:xfrm>
            <a:off x="2646535" y="6079326"/>
            <a:ext cx="832279" cy="461665"/>
          </a:xfrm>
          <a:prstGeom prst="rect">
            <a:avLst/>
          </a:prstGeom>
          <a:noFill/>
        </p:spPr>
        <p:txBody>
          <a:bodyPr wrap="none" rtlCol="0">
            <a:spAutoFit/>
          </a:bodyPr>
          <a:lstStyle/>
          <a:p>
            <a:r>
              <a:rPr lang="en-AE" sz="2400" b="1" dirty="0"/>
              <a:t>Acne</a:t>
            </a:r>
          </a:p>
        </p:txBody>
      </p:sp>
      <p:sp>
        <p:nvSpPr>
          <p:cNvPr id="10" name="TextBox 9">
            <a:extLst>
              <a:ext uri="{FF2B5EF4-FFF2-40B4-BE49-F238E27FC236}">
                <a16:creationId xmlns:a16="http://schemas.microsoft.com/office/drawing/2014/main" id="{9F46149A-A7B9-D65E-3C4B-0C951500B78B}"/>
              </a:ext>
            </a:extLst>
          </p:cNvPr>
          <p:cNvSpPr txBox="1"/>
          <p:nvPr/>
        </p:nvSpPr>
        <p:spPr>
          <a:xfrm>
            <a:off x="8525939" y="6048548"/>
            <a:ext cx="1243161" cy="461665"/>
          </a:xfrm>
          <a:prstGeom prst="rect">
            <a:avLst/>
          </a:prstGeom>
          <a:noFill/>
        </p:spPr>
        <p:txBody>
          <a:bodyPr wrap="none" rtlCol="0">
            <a:spAutoFit/>
          </a:bodyPr>
          <a:lstStyle/>
          <a:p>
            <a:r>
              <a:rPr lang="en-US" sz="2400" b="1" i="0" dirty="0">
                <a:effectLst/>
                <a:cs typeface="Al Nile" pitchFamily="2" charset="-78"/>
              </a:rPr>
              <a:t>Rosacea</a:t>
            </a:r>
            <a:endParaRPr lang="en-AE" sz="2000" dirty="0"/>
          </a:p>
        </p:txBody>
      </p:sp>
    </p:spTree>
    <p:extLst>
      <p:ext uri="{BB962C8B-B14F-4D97-AF65-F5344CB8AC3E}">
        <p14:creationId xmlns:p14="http://schemas.microsoft.com/office/powerpoint/2010/main" val="14261650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underpants&#10;&#10;Description automatically generated">
            <a:extLst>
              <a:ext uri="{FF2B5EF4-FFF2-40B4-BE49-F238E27FC236}">
                <a16:creationId xmlns:a16="http://schemas.microsoft.com/office/drawing/2014/main" id="{A75BD582-B5A7-AA30-71A4-826BE31F9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4" y="3110192"/>
            <a:ext cx="4050111" cy="2695165"/>
          </a:xfrm>
        </p:spPr>
      </p:pic>
      <p:sp>
        <p:nvSpPr>
          <p:cNvPr id="4" name="Title 1">
            <a:extLst>
              <a:ext uri="{FF2B5EF4-FFF2-40B4-BE49-F238E27FC236}">
                <a16:creationId xmlns:a16="http://schemas.microsoft.com/office/drawing/2014/main" id="{9F7CE456-69DF-CBAB-992C-2ADFC5AF2A0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7" name="Picture 6" descr="Background pattern&#10;&#10;Description automatically generated">
            <a:extLst>
              <a:ext uri="{FF2B5EF4-FFF2-40B4-BE49-F238E27FC236}">
                <a16:creationId xmlns:a16="http://schemas.microsoft.com/office/drawing/2014/main" id="{74CFD2A1-176E-706B-9AB1-C6D0D3956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431" y="3110192"/>
            <a:ext cx="4812795" cy="2695165"/>
          </a:xfrm>
          <a:prstGeom prst="rect">
            <a:avLst/>
          </a:prstGeom>
        </p:spPr>
      </p:pic>
      <p:sp>
        <p:nvSpPr>
          <p:cNvPr id="8" name="TextBox 7">
            <a:extLst>
              <a:ext uri="{FF2B5EF4-FFF2-40B4-BE49-F238E27FC236}">
                <a16:creationId xmlns:a16="http://schemas.microsoft.com/office/drawing/2014/main" id="{6A7D7273-4F08-F32C-8556-B9724576A5F9}"/>
              </a:ext>
            </a:extLst>
          </p:cNvPr>
          <p:cNvSpPr txBox="1"/>
          <p:nvPr/>
        </p:nvSpPr>
        <p:spPr>
          <a:xfrm>
            <a:off x="2319454" y="6039428"/>
            <a:ext cx="1154675" cy="461665"/>
          </a:xfrm>
          <a:prstGeom prst="rect">
            <a:avLst/>
          </a:prstGeom>
          <a:noFill/>
        </p:spPr>
        <p:txBody>
          <a:bodyPr wrap="none" rtlCol="0">
            <a:spAutoFit/>
          </a:bodyPr>
          <a:lstStyle/>
          <a:p>
            <a:r>
              <a:rPr lang="en-US" sz="2400" b="1" i="0" dirty="0">
                <a:effectLst/>
                <a:cs typeface="Al Nile" pitchFamily="2" charset="-78"/>
              </a:rPr>
              <a:t>Eczema</a:t>
            </a:r>
            <a:endParaRPr lang="en-AE" sz="2000" dirty="0"/>
          </a:p>
        </p:txBody>
      </p:sp>
      <p:sp>
        <p:nvSpPr>
          <p:cNvPr id="9" name="TextBox 8">
            <a:extLst>
              <a:ext uri="{FF2B5EF4-FFF2-40B4-BE49-F238E27FC236}">
                <a16:creationId xmlns:a16="http://schemas.microsoft.com/office/drawing/2014/main" id="{CED31B59-F34E-32B2-5803-DF0E746E0BA5}"/>
              </a:ext>
            </a:extLst>
          </p:cNvPr>
          <p:cNvSpPr txBox="1"/>
          <p:nvPr/>
        </p:nvSpPr>
        <p:spPr>
          <a:xfrm>
            <a:off x="8169997" y="6039428"/>
            <a:ext cx="1324402" cy="461665"/>
          </a:xfrm>
          <a:prstGeom prst="rect">
            <a:avLst/>
          </a:prstGeom>
          <a:noFill/>
        </p:spPr>
        <p:txBody>
          <a:bodyPr wrap="none" rtlCol="0">
            <a:spAutoFit/>
          </a:bodyPr>
          <a:lstStyle/>
          <a:p>
            <a:r>
              <a:rPr lang="en-US" sz="2400" b="1" i="0" dirty="0">
                <a:effectLst/>
                <a:cs typeface="Al Nile" pitchFamily="2" charset="-78"/>
              </a:rPr>
              <a:t>Psoriasis</a:t>
            </a:r>
            <a:endParaRPr lang="en-AE" sz="2400" dirty="0"/>
          </a:p>
        </p:txBody>
      </p:sp>
    </p:spTree>
    <p:extLst>
      <p:ext uri="{BB962C8B-B14F-4D97-AF65-F5344CB8AC3E}">
        <p14:creationId xmlns:p14="http://schemas.microsoft.com/office/powerpoint/2010/main" val="342417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92F3D-7823-47C9-B64B-915952F1CDB1}"/>
              </a:ext>
            </a:extLst>
          </p:cNvPr>
          <p:cNvSpPr>
            <a:spLocks noGrp="1"/>
          </p:cNvSpPr>
          <p:nvPr>
            <p:ph idx="1"/>
          </p:nvPr>
        </p:nvSpPr>
        <p:spPr>
          <a:xfrm>
            <a:off x="838200" y="1014761"/>
            <a:ext cx="10515600" cy="5328177"/>
          </a:xfrm>
        </p:spPr>
        <p:txBody>
          <a:bodyPr>
            <a:noAutofit/>
          </a:bodyPr>
          <a:lstStyle/>
          <a:p>
            <a:endParaRPr lang="en-GB" sz="2400" b="1" cap="none" dirty="0">
              <a:solidFill>
                <a:srgbClr val="FF0000"/>
              </a:solidFill>
            </a:endParaRPr>
          </a:p>
          <a:p>
            <a:pPr marL="0" indent="0">
              <a:buNone/>
            </a:pPr>
            <a:r>
              <a:rPr lang="en-GB" sz="2400" b="1" cap="none" dirty="0">
                <a:solidFill>
                  <a:schemeClr val="accent1">
                    <a:lumMod val="75000"/>
                  </a:schemeClr>
                </a:solidFill>
              </a:rPr>
              <a:t>Therapist personal hygiene : </a:t>
            </a:r>
          </a:p>
          <a:p>
            <a:pPr marL="0" indent="0">
              <a:buNone/>
            </a:pPr>
            <a:endParaRPr lang="en-GB" sz="2400" b="1" cap="none" dirty="0">
              <a:solidFill>
                <a:schemeClr val="accent1">
                  <a:lumMod val="75000"/>
                </a:schemeClr>
              </a:solidFill>
            </a:endParaRPr>
          </a:p>
          <a:p>
            <a:pPr>
              <a:buFont typeface="Courier New" panose="02070309020205020404" pitchFamily="49" charset="0"/>
              <a:buChar char="o"/>
            </a:pPr>
            <a:r>
              <a:rPr lang="en-US" sz="2400" cap="none" dirty="0">
                <a:solidFill>
                  <a:schemeClr val="tx1"/>
                </a:solidFill>
              </a:rPr>
              <a:t>Take a daily bath.</a:t>
            </a:r>
          </a:p>
          <a:p>
            <a:pPr>
              <a:buFont typeface="Courier New" panose="02070309020205020404" pitchFamily="49" charset="0"/>
              <a:buChar char="o"/>
            </a:pPr>
            <a:r>
              <a:rPr lang="en-US" sz="2400" cap="none" dirty="0">
                <a:solidFill>
                  <a:schemeClr val="tx1"/>
                </a:solidFill>
              </a:rPr>
              <a:t> Avoid heavy perfumes.</a:t>
            </a:r>
            <a:endParaRPr lang="en-GB" sz="2400" cap="none" dirty="0">
              <a:solidFill>
                <a:srgbClr val="FF0000"/>
              </a:solidFill>
            </a:endParaRPr>
          </a:p>
          <a:p>
            <a:pPr>
              <a:buFont typeface="Courier New" panose="02070309020205020404" pitchFamily="49" charset="0"/>
              <a:buChar char="o"/>
            </a:pPr>
            <a:r>
              <a:rPr lang="en-GB" sz="2400" cap="none" dirty="0"/>
              <a:t>Using an anti- bacterial soap.</a:t>
            </a:r>
          </a:p>
          <a:p>
            <a:pPr>
              <a:buFont typeface="Courier New" panose="02070309020205020404" pitchFamily="49" charset="0"/>
              <a:buChar char="o"/>
            </a:pPr>
            <a:r>
              <a:rPr lang="en-GB" sz="2400" cap="none" dirty="0"/>
              <a:t>Rubbing hands together for at least 15 – 20 seconds between each client </a:t>
            </a:r>
          </a:p>
          <a:p>
            <a:pPr>
              <a:buFont typeface="Courier New" panose="02070309020205020404" pitchFamily="49" charset="0"/>
              <a:buChar char="o"/>
            </a:pPr>
            <a:r>
              <a:rPr lang="en-GB" sz="2400" cap="none" dirty="0"/>
              <a:t>Using a clean towel or a disposable paper towel..</a:t>
            </a:r>
          </a:p>
          <a:p>
            <a:pPr>
              <a:buFont typeface="Courier New" panose="02070309020205020404" pitchFamily="49" charset="0"/>
              <a:buChar char="o"/>
            </a:pPr>
            <a:r>
              <a:rPr lang="en-US" sz="2400" cap="none" dirty="0">
                <a:solidFill>
                  <a:schemeClr val="tx1"/>
                </a:solidFill>
              </a:rPr>
              <a:t>Clean shoes and uniform (comfortable shoes).</a:t>
            </a:r>
          </a:p>
          <a:p>
            <a:pPr marL="0" indent="0">
              <a:buNone/>
            </a:pPr>
            <a:endParaRPr lang="en-GB" sz="2400" b="1" cap="none" dirty="0"/>
          </a:p>
          <a:p>
            <a:pPr>
              <a:buFontTx/>
              <a:buChar char="-"/>
            </a:pPr>
            <a:endParaRPr lang="en-US" sz="2400" b="1" cap="none" dirty="0">
              <a:solidFill>
                <a:srgbClr val="FF0000"/>
              </a:solidFill>
            </a:endParaRPr>
          </a:p>
          <a:p>
            <a:pPr marL="0" indent="0">
              <a:buNone/>
            </a:pPr>
            <a:endParaRPr lang="en-GB" sz="2400" cap="none" dirty="0"/>
          </a:p>
        </p:txBody>
      </p:sp>
      <p:sp>
        <p:nvSpPr>
          <p:cNvPr id="2" name="Title 1">
            <a:extLst>
              <a:ext uri="{FF2B5EF4-FFF2-40B4-BE49-F238E27FC236}">
                <a16:creationId xmlns:a16="http://schemas.microsoft.com/office/drawing/2014/main" id="{1EB4F576-6300-489D-AE28-B9F4D72DCA9E}"/>
              </a:ext>
            </a:extLst>
          </p:cNvPr>
          <p:cNvSpPr txBox="1">
            <a:spLocks noGrp="1"/>
          </p:cNvSpPr>
          <p:nvPr>
            <p:ph type="title"/>
          </p:nvPr>
        </p:nvSpPr>
        <p:spPr>
          <a:xfrm>
            <a:off x="1292459" y="315311"/>
            <a:ext cx="9607082" cy="1014761"/>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4" name="Picture 3" descr="Logo, company name&#10;&#10;Description automatically generated">
            <a:extLst>
              <a:ext uri="{FF2B5EF4-FFF2-40B4-BE49-F238E27FC236}">
                <a16:creationId xmlns:a16="http://schemas.microsoft.com/office/drawing/2014/main" id="{46B60AB4-92FF-3DA9-6847-D9C463F61CCC}"/>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6120362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hairpiece&#10;&#10;Description automatically generated">
            <a:extLst>
              <a:ext uri="{FF2B5EF4-FFF2-40B4-BE49-F238E27FC236}">
                <a16:creationId xmlns:a16="http://schemas.microsoft.com/office/drawing/2014/main" id="{ABF5A731-5DB5-A647-0772-D74415460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3095897"/>
            <a:ext cx="3895469" cy="2708003"/>
          </a:xfrm>
        </p:spPr>
      </p:pic>
      <p:sp>
        <p:nvSpPr>
          <p:cNvPr id="4" name="Title 1">
            <a:extLst>
              <a:ext uri="{FF2B5EF4-FFF2-40B4-BE49-F238E27FC236}">
                <a16:creationId xmlns:a16="http://schemas.microsoft.com/office/drawing/2014/main" id="{0101D958-A950-CC79-7E90-662508E7F63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disease &amp; disorders</a:t>
            </a: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7" name="Picture 6" descr="A close-up of a person's chest&#10;&#10;Description automatically generated with medium confidence">
            <a:extLst>
              <a:ext uri="{FF2B5EF4-FFF2-40B4-BE49-F238E27FC236}">
                <a16:creationId xmlns:a16="http://schemas.microsoft.com/office/drawing/2014/main" id="{159839CD-71C5-0791-598A-B3C7FC88C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697" y="3097145"/>
            <a:ext cx="4067528" cy="2706755"/>
          </a:xfrm>
          <a:prstGeom prst="rect">
            <a:avLst/>
          </a:prstGeom>
        </p:spPr>
      </p:pic>
      <p:sp>
        <p:nvSpPr>
          <p:cNvPr id="8" name="TextBox 7">
            <a:extLst>
              <a:ext uri="{FF2B5EF4-FFF2-40B4-BE49-F238E27FC236}">
                <a16:creationId xmlns:a16="http://schemas.microsoft.com/office/drawing/2014/main" id="{E2B17340-0640-24AB-CD9C-5234B0A5F18F}"/>
              </a:ext>
            </a:extLst>
          </p:cNvPr>
          <p:cNvSpPr txBox="1"/>
          <p:nvPr/>
        </p:nvSpPr>
        <p:spPr>
          <a:xfrm>
            <a:off x="8375139" y="6039428"/>
            <a:ext cx="2367828" cy="400110"/>
          </a:xfrm>
          <a:prstGeom prst="rect">
            <a:avLst/>
          </a:prstGeom>
          <a:noFill/>
        </p:spPr>
        <p:txBody>
          <a:bodyPr wrap="none" rtlCol="0">
            <a:spAutoFit/>
          </a:bodyPr>
          <a:lstStyle/>
          <a:p>
            <a:r>
              <a:rPr lang="en-US" sz="2000" b="1" i="0" dirty="0">
                <a:effectLst/>
                <a:latin typeface="Al Nile" pitchFamily="2" charset="-78"/>
                <a:cs typeface="Al Nile" pitchFamily="2" charset="-78"/>
              </a:rPr>
              <a:t>Contact dermatitis</a:t>
            </a:r>
            <a:endParaRPr lang="en-AE" sz="2000" dirty="0"/>
          </a:p>
        </p:txBody>
      </p:sp>
      <p:sp>
        <p:nvSpPr>
          <p:cNvPr id="9" name="TextBox 8">
            <a:extLst>
              <a:ext uri="{FF2B5EF4-FFF2-40B4-BE49-F238E27FC236}">
                <a16:creationId xmlns:a16="http://schemas.microsoft.com/office/drawing/2014/main" id="{9B5AE34E-E5CB-BC09-0318-DB423D9A26FE}"/>
              </a:ext>
            </a:extLst>
          </p:cNvPr>
          <p:cNvSpPr txBox="1"/>
          <p:nvPr/>
        </p:nvSpPr>
        <p:spPr>
          <a:xfrm>
            <a:off x="2156961" y="6039428"/>
            <a:ext cx="1420582" cy="400110"/>
          </a:xfrm>
          <a:prstGeom prst="rect">
            <a:avLst/>
          </a:prstGeom>
          <a:noFill/>
        </p:spPr>
        <p:txBody>
          <a:bodyPr wrap="none" rtlCol="0">
            <a:spAutoFit/>
          </a:bodyPr>
          <a:lstStyle/>
          <a:p>
            <a:r>
              <a:rPr lang="en-US" sz="2000" b="1" i="0" dirty="0">
                <a:effectLst/>
                <a:latin typeface="Al Nile" pitchFamily="2" charset="-78"/>
                <a:cs typeface="Al Nile" pitchFamily="2" charset="-78"/>
              </a:rPr>
              <a:t>Melanoma</a:t>
            </a:r>
            <a:endParaRPr lang="en-AE" sz="2000" dirty="0"/>
          </a:p>
        </p:txBody>
      </p:sp>
    </p:spTree>
    <p:extLst>
      <p:ext uri="{BB962C8B-B14F-4D97-AF65-F5344CB8AC3E}">
        <p14:creationId xmlns:p14="http://schemas.microsoft.com/office/powerpoint/2010/main" val="17194785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9ED37-BC2C-409B-1B6A-821B5EBFCE41}"/>
              </a:ext>
            </a:extLst>
          </p:cNvPr>
          <p:cNvSpPr>
            <a:spLocks noGrp="1"/>
          </p:cNvSpPr>
          <p:nvPr>
            <p:ph idx="1"/>
          </p:nvPr>
        </p:nvSpPr>
        <p:spPr>
          <a:xfrm>
            <a:off x="913775" y="2327904"/>
            <a:ext cx="10364452" cy="4490907"/>
          </a:xfrm>
        </p:spPr>
        <p:txBody>
          <a:bodyPr>
            <a:noAutofit/>
          </a:bodyPr>
          <a:lstStyle/>
          <a:p>
            <a:pPr marL="0" indent="0">
              <a:buNone/>
            </a:pPr>
            <a:r>
              <a:rPr lang="en-US" sz="2400" b="0" i="0" cap="none" dirty="0">
                <a:effectLst/>
                <a:cs typeface="Al Nile" pitchFamily="2" charset="-78"/>
              </a:rPr>
              <a:t>The beauty of the skin is that you can affect it from both inside and out.</a:t>
            </a:r>
          </a:p>
          <a:p>
            <a:pPr marL="0" indent="0">
              <a:buNone/>
            </a:pPr>
            <a:r>
              <a:rPr lang="en-US" sz="2400" b="0" i="0" cap="none" dirty="0">
                <a:effectLst/>
                <a:cs typeface="Al Nile" pitchFamily="2" charset="-78"/>
              </a:rPr>
              <a:t>Eating fruits and vegetables rich in antioxidants is good for your whole body</a:t>
            </a:r>
            <a:r>
              <a:rPr lang="en-US" sz="2400" b="1" cap="none" dirty="0">
                <a:cs typeface="Al Nile" pitchFamily="2" charset="-78"/>
              </a:rPr>
              <a:t> </a:t>
            </a:r>
            <a:r>
              <a:rPr lang="en-US" sz="2400" b="0" i="0" cap="none" dirty="0">
                <a:effectLst/>
                <a:cs typeface="Al Nile" pitchFamily="2" charset="-78"/>
              </a:rPr>
              <a:t>including your skin.</a:t>
            </a:r>
          </a:p>
          <a:p>
            <a:pPr marL="0" indent="0">
              <a:buNone/>
            </a:pPr>
            <a:r>
              <a:rPr lang="en-US" sz="2400" b="0" i="0" cap="none" dirty="0">
                <a:effectLst/>
                <a:cs typeface="Al Nile" pitchFamily="2" charset="-78"/>
              </a:rPr>
              <a:t>This article looks at  the best foods for keeping your skin healthy: </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Fatty fish</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Avocado</a:t>
            </a:r>
          </a:p>
          <a:p>
            <a:pPr>
              <a:buFont typeface="Courier New" panose="02070309020205020404" pitchFamily="49" charset="0"/>
              <a:buChar char="o"/>
            </a:pPr>
            <a:r>
              <a:rPr lang="en-US" sz="2400" b="1" cap="none" dirty="0">
                <a:solidFill>
                  <a:schemeClr val="accent1">
                    <a:lumMod val="75000"/>
                  </a:schemeClr>
                </a:solidFill>
                <a:cs typeface="Al Nile" pitchFamily="2" charset="-78"/>
              </a:rPr>
              <a:t>Nuts and seeds </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Sweet potatoes</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F1B8A6B7-6FDA-4E62-4B8E-7808B1997A4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849466D8-688E-05DE-35BA-D3656274141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29752654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C6DE4-F96E-2853-01CC-89AC6C2B7F13}"/>
              </a:ext>
            </a:extLst>
          </p:cNvPr>
          <p:cNvSpPr>
            <a:spLocks noGrp="1"/>
          </p:cNvSpPr>
          <p:nvPr>
            <p:ph idx="1"/>
          </p:nvPr>
        </p:nvSpPr>
        <p:spPr>
          <a:xfrm>
            <a:off x="913775" y="2419344"/>
            <a:ext cx="10364452" cy="4490907"/>
          </a:xfrm>
        </p:spPr>
        <p:txBody>
          <a:bodyPr>
            <a:noAutofit/>
          </a:bodyPr>
          <a:lstStyle/>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Broccoli</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Tomatoes</a:t>
            </a:r>
            <a:endParaRPr lang="en-US" sz="2400" b="1" cap="none" dirty="0">
              <a:solidFill>
                <a:schemeClr val="accent1">
                  <a:lumMod val="75000"/>
                </a:schemeClr>
              </a:solidFill>
              <a:cs typeface="Al Nile" pitchFamily="2" charset="-78"/>
            </a:endParaRP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Dark chocolate</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Green tea</a:t>
            </a:r>
            <a:endParaRPr lang="en-US" sz="2400" b="1" cap="none" dirty="0">
              <a:solidFill>
                <a:schemeClr val="accent1">
                  <a:lumMod val="75000"/>
                </a:schemeClr>
              </a:solidFill>
              <a:cs typeface="Al Nile" pitchFamily="2" charset="-78"/>
            </a:endParaRP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Red grapes</a:t>
            </a:r>
          </a:p>
          <a:p>
            <a:pPr marL="0" indent="0">
              <a:buNone/>
            </a:pPr>
            <a:r>
              <a:rPr lang="en-US" sz="2400" b="0" i="0" cap="none" dirty="0">
                <a:effectLst/>
                <a:cs typeface="Al Nile" pitchFamily="2" charset="-78"/>
              </a:rPr>
              <a:t>Make sure you’re getting enough essential nutrients to protect your skin. The foods on this list are great options to keep your skin healthy, strong, and attractive.</a:t>
            </a:r>
            <a:endParaRPr lang="en-AE" sz="2400" cap="none" dirty="0">
              <a:cs typeface="Al Nile" pitchFamily="2" charset="-78"/>
            </a:endParaRPr>
          </a:p>
        </p:txBody>
      </p:sp>
      <p:sp>
        <p:nvSpPr>
          <p:cNvPr id="4" name="Title 1">
            <a:extLst>
              <a:ext uri="{FF2B5EF4-FFF2-40B4-BE49-F238E27FC236}">
                <a16:creationId xmlns:a16="http://schemas.microsoft.com/office/drawing/2014/main" id="{EDA90436-8D62-B9FE-61C9-EC7C8E30214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B001367-B16F-55F7-C14B-0EA760FDEAC8}"/>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7479185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ruit, melon, avocado&#10;&#10;Description automatically generated">
            <a:extLst>
              <a:ext uri="{FF2B5EF4-FFF2-40B4-BE49-F238E27FC236}">
                <a16:creationId xmlns:a16="http://schemas.microsoft.com/office/drawing/2014/main" id="{57C40B5F-0BA7-2362-6A0E-CED9D4694A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8" y="3083071"/>
            <a:ext cx="2342382" cy="1754526"/>
          </a:xfrm>
        </p:spPr>
      </p:pic>
      <p:sp>
        <p:nvSpPr>
          <p:cNvPr id="4" name="Title 1">
            <a:extLst>
              <a:ext uri="{FF2B5EF4-FFF2-40B4-BE49-F238E27FC236}">
                <a16:creationId xmlns:a16="http://schemas.microsoft.com/office/drawing/2014/main" id="{BFA9591B-6483-4D1F-8CF2-12A4835F351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group of tomatoes&#10;&#10;Description automatically generated">
            <a:extLst>
              <a:ext uri="{FF2B5EF4-FFF2-40B4-BE49-F238E27FC236}">
                <a16:creationId xmlns:a16="http://schemas.microsoft.com/office/drawing/2014/main" id="{722FF991-738D-E2A0-4244-C60B79CC2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264" y="3083070"/>
            <a:ext cx="2342382" cy="1754526"/>
          </a:xfrm>
          <a:prstGeom prst="rect">
            <a:avLst/>
          </a:prstGeom>
        </p:spPr>
      </p:pic>
      <p:pic>
        <p:nvPicPr>
          <p:cNvPr id="10" name="Picture 9" descr="A plate of food&#10;&#10;Description automatically generated with medium confidence">
            <a:extLst>
              <a:ext uri="{FF2B5EF4-FFF2-40B4-BE49-F238E27FC236}">
                <a16:creationId xmlns:a16="http://schemas.microsoft.com/office/drawing/2014/main" id="{B4D30DC7-1F66-5C39-8290-1090225BA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73" y="3083070"/>
            <a:ext cx="3162349" cy="1754526"/>
          </a:xfrm>
          <a:prstGeom prst="rect">
            <a:avLst/>
          </a:prstGeom>
        </p:spPr>
      </p:pic>
      <p:sp>
        <p:nvSpPr>
          <p:cNvPr id="13" name="TextBox 12">
            <a:extLst>
              <a:ext uri="{FF2B5EF4-FFF2-40B4-BE49-F238E27FC236}">
                <a16:creationId xmlns:a16="http://schemas.microsoft.com/office/drawing/2014/main" id="{5C38B512-3C96-EBF4-602D-01F7083268B9}"/>
              </a:ext>
            </a:extLst>
          </p:cNvPr>
          <p:cNvSpPr txBox="1"/>
          <p:nvPr/>
        </p:nvSpPr>
        <p:spPr>
          <a:xfrm>
            <a:off x="1516566" y="5129561"/>
            <a:ext cx="1140825" cy="400110"/>
          </a:xfrm>
          <a:prstGeom prst="rect">
            <a:avLst/>
          </a:prstGeom>
          <a:noFill/>
        </p:spPr>
        <p:txBody>
          <a:bodyPr wrap="none" rtlCol="0">
            <a:spAutoFit/>
          </a:bodyPr>
          <a:lstStyle/>
          <a:p>
            <a:r>
              <a:rPr lang="en-AE" sz="2000" b="1" dirty="0">
                <a:latin typeface="Al Nile" pitchFamily="2" charset="-78"/>
                <a:cs typeface="Al Nile" pitchFamily="2" charset="-78"/>
              </a:rPr>
              <a:t>avacado</a:t>
            </a:r>
          </a:p>
        </p:txBody>
      </p:sp>
      <p:sp>
        <p:nvSpPr>
          <p:cNvPr id="15" name="TextBox 14">
            <a:extLst>
              <a:ext uri="{FF2B5EF4-FFF2-40B4-BE49-F238E27FC236}">
                <a16:creationId xmlns:a16="http://schemas.microsoft.com/office/drawing/2014/main" id="{1F883299-C866-BE11-60B5-B982CA2824AB}"/>
              </a:ext>
            </a:extLst>
          </p:cNvPr>
          <p:cNvSpPr txBox="1"/>
          <p:nvPr/>
        </p:nvSpPr>
        <p:spPr>
          <a:xfrm>
            <a:off x="4947677" y="5129561"/>
            <a:ext cx="1325556" cy="400110"/>
          </a:xfrm>
          <a:prstGeom prst="rect">
            <a:avLst/>
          </a:prstGeom>
          <a:noFill/>
        </p:spPr>
        <p:txBody>
          <a:bodyPr wrap="none" rtlCol="0">
            <a:spAutoFit/>
          </a:bodyPr>
          <a:lstStyle/>
          <a:p>
            <a:r>
              <a:rPr lang="en-US" sz="2000" b="1" i="0" dirty="0">
                <a:effectLst/>
                <a:latin typeface="Al Nile" pitchFamily="2" charset="-78"/>
                <a:cs typeface="Al Nile" pitchFamily="2" charset="-78"/>
              </a:rPr>
              <a:t>Tomatoes</a:t>
            </a:r>
            <a:endParaRPr lang="en-US" sz="2000" b="1" dirty="0">
              <a:latin typeface="Al Nile" pitchFamily="2" charset="-78"/>
              <a:cs typeface="Al Nile" pitchFamily="2" charset="-78"/>
            </a:endParaRPr>
          </a:p>
        </p:txBody>
      </p:sp>
      <p:sp>
        <p:nvSpPr>
          <p:cNvPr id="16" name="TextBox 15">
            <a:extLst>
              <a:ext uri="{FF2B5EF4-FFF2-40B4-BE49-F238E27FC236}">
                <a16:creationId xmlns:a16="http://schemas.microsoft.com/office/drawing/2014/main" id="{AD468DE4-5520-8DC1-E9E5-0B1692B58788}"/>
              </a:ext>
            </a:extLst>
          </p:cNvPr>
          <p:cNvSpPr txBox="1"/>
          <p:nvPr/>
        </p:nvSpPr>
        <p:spPr>
          <a:xfrm>
            <a:off x="8727069" y="5129561"/>
            <a:ext cx="1939955" cy="400110"/>
          </a:xfrm>
          <a:prstGeom prst="rect">
            <a:avLst/>
          </a:prstGeom>
          <a:noFill/>
        </p:spPr>
        <p:txBody>
          <a:bodyPr wrap="none" rtlCol="0">
            <a:spAutoFit/>
          </a:bodyPr>
          <a:lstStyle/>
          <a:p>
            <a:r>
              <a:rPr lang="en-US" sz="2000" b="1" dirty="0">
                <a:latin typeface="Al Nile" pitchFamily="2" charset="-78"/>
                <a:cs typeface="Al Nile" pitchFamily="2" charset="-78"/>
              </a:rPr>
              <a:t>N</a:t>
            </a:r>
            <a:r>
              <a:rPr lang="en-AE" sz="2000" b="1" dirty="0">
                <a:latin typeface="Al Nile" pitchFamily="2" charset="-78"/>
                <a:cs typeface="Al Nile" pitchFamily="2" charset="-78"/>
              </a:rPr>
              <a:t>uts and seeds</a:t>
            </a:r>
          </a:p>
        </p:txBody>
      </p:sp>
    </p:spTree>
    <p:extLst>
      <p:ext uri="{BB962C8B-B14F-4D97-AF65-F5344CB8AC3E}">
        <p14:creationId xmlns:p14="http://schemas.microsoft.com/office/powerpoint/2010/main" val="75611148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C9F96088-163F-E681-F939-6BAA13097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895657"/>
            <a:ext cx="2417491" cy="2417491"/>
          </a:xfrm>
        </p:spPr>
      </p:pic>
      <p:sp>
        <p:nvSpPr>
          <p:cNvPr id="4" name="Title 1">
            <a:extLst>
              <a:ext uri="{FF2B5EF4-FFF2-40B4-BE49-F238E27FC236}">
                <a16:creationId xmlns:a16="http://schemas.microsoft.com/office/drawing/2014/main" id="{BD179D56-BF7B-B724-7EDB-F713302E1D5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head of broccoli&#10;&#10;Description automatically generated">
            <a:extLst>
              <a:ext uri="{FF2B5EF4-FFF2-40B4-BE49-F238E27FC236}">
                <a16:creationId xmlns:a16="http://schemas.microsoft.com/office/drawing/2014/main" id="{BC610E01-66E1-F008-630F-A2977316A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556" y="2895657"/>
            <a:ext cx="2417492" cy="2417492"/>
          </a:xfrm>
          <a:prstGeom prst="rect">
            <a:avLst/>
          </a:prstGeom>
        </p:spPr>
      </p:pic>
      <p:pic>
        <p:nvPicPr>
          <p:cNvPr id="10" name="Picture 9" descr="A picture containing cup, table, drink, beverage&#10;&#10;Description automatically generated">
            <a:extLst>
              <a:ext uri="{FF2B5EF4-FFF2-40B4-BE49-F238E27FC236}">
                <a16:creationId xmlns:a16="http://schemas.microsoft.com/office/drawing/2014/main" id="{AE18D730-7620-EF75-9591-B2608A09C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285" y="2895657"/>
            <a:ext cx="3155872" cy="2100089"/>
          </a:xfrm>
          <a:prstGeom prst="rect">
            <a:avLst/>
          </a:prstGeom>
        </p:spPr>
      </p:pic>
      <p:sp>
        <p:nvSpPr>
          <p:cNvPr id="11" name="TextBox 10">
            <a:extLst>
              <a:ext uri="{FF2B5EF4-FFF2-40B4-BE49-F238E27FC236}">
                <a16:creationId xmlns:a16="http://schemas.microsoft.com/office/drawing/2014/main" id="{6764605A-F6A1-857B-D66A-9D5D78BD340A}"/>
              </a:ext>
            </a:extLst>
          </p:cNvPr>
          <p:cNvSpPr txBox="1"/>
          <p:nvPr/>
        </p:nvSpPr>
        <p:spPr>
          <a:xfrm>
            <a:off x="1323985" y="5594001"/>
            <a:ext cx="2007281" cy="400110"/>
          </a:xfrm>
          <a:prstGeom prst="rect">
            <a:avLst/>
          </a:prstGeom>
          <a:noFill/>
        </p:spPr>
        <p:txBody>
          <a:bodyPr wrap="none" rtlCol="0">
            <a:spAutoFit/>
          </a:bodyPr>
          <a:lstStyle/>
          <a:p>
            <a:r>
              <a:rPr lang="en-US" sz="2000" b="1" dirty="0">
                <a:latin typeface="Al Nile" pitchFamily="2" charset="-78"/>
                <a:cs typeface="Al Nile" pitchFamily="2" charset="-78"/>
              </a:rPr>
              <a:t>D</a:t>
            </a:r>
            <a:r>
              <a:rPr lang="en-AE" sz="2000" b="1" dirty="0">
                <a:latin typeface="Al Nile" pitchFamily="2" charset="-78"/>
                <a:cs typeface="Al Nile" pitchFamily="2" charset="-78"/>
              </a:rPr>
              <a:t>ark chocolate </a:t>
            </a:r>
          </a:p>
        </p:txBody>
      </p:sp>
      <p:sp>
        <p:nvSpPr>
          <p:cNvPr id="12" name="TextBox 11">
            <a:extLst>
              <a:ext uri="{FF2B5EF4-FFF2-40B4-BE49-F238E27FC236}">
                <a16:creationId xmlns:a16="http://schemas.microsoft.com/office/drawing/2014/main" id="{8B6383F2-87CB-A5EC-23A6-DA0FC53BF409}"/>
              </a:ext>
            </a:extLst>
          </p:cNvPr>
          <p:cNvSpPr txBox="1"/>
          <p:nvPr/>
        </p:nvSpPr>
        <p:spPr>
          <a:xfrm>
            <a:off x="4942094" y="5545485"/>
            <a:ext cx="1153906" cy="400110"/>
          </a:xfrm>
          <a:prstGeom prst="rect">
            <a:avLst/>
          </a:prstGeom>
          <a:noFill/>
        </p:spPr>
        <p:txBody>
          <a:bodyPr wrap="none" rtlCol="0">
            <a:spAutoFit/>
          </a:bodyPr>
          <a:lstStyle/>
          <a:p>
            <a:r>
              <a:rPr lang="en-US" sz="2000" b="1" i="0" dirty="0">
                <a:effectLst/>
                <a:latin typeface="Al Nile" pitchFamily="2" charset="-78"/>
                <a:cs typeface="Al Nile" pitchFamily="2" charset="-78"/>
              </a:rPr>
              <a:t>Broccoli</a:t>
            </a:r>
          </a:p>
        </p:txBody>
      </p:sp>
      <p:sp>
        <p:nvSpPr>
          <p:cNvPr id="13" name="TextBox 12">
            <a:extLst>
              <a:ext uri="{FF2B5EF4-FFF2-40B4-BE49-F238E27FC236}">
                <a16:creationId xmlns:a16="http://schemas.microsoft.com/office/drawing/2014/main" id="{9105279A-CFC1-03C5-A9F2-DBB9464D049E}"/>
              </a:ext>
            </a:extLst>
          </p:cNvPr>
          <p:cNvSpPr txBox="1"/>
          <p:nvPr/>
        </p:nvSpPr>
        <p:spPr>
          <a:xfrm>
            <a:off x="8857605" y="5568623"/>
            <a:ext cx="1365182" cy="400110"/>
          </a:xfrm>
          <a:prstGeom prst="rect">
            <a:avLst/>
          </a:prstGeom>
          <a:noFill/>
        </p:spPr>
        <p:txBody>
          <a:bodyPr wrap="none" rtlCol="0">
            <a:spAutoFit/>
          </a:bodyPr>
          <a:lstStyle/>
          <a:p>
            <a:r>
              <a:rPr lang="en-US" sz="2000" b="1" dirty="0">
                <a:latin typeface="Al Nile" pitchFamily="2" charset="-78"/>
                <a:cs typeface="Al Nile" pitchFamily="2" charset="-78"/>
              </a:rPr>
              <a:t>G</a:t>
            </a:r>
            <a:r>
              <a:rPr lang="en-AE" sz="2000" b="1" dirty="0">
                <a:latin typeface="Al Nile" pitchFamily="2" charset="-78"/>
                <a:cs typeface="Al Nile" pitchFamily="2" charset="-78"/>
              </a:rPr>
              <a:t>reen tea </a:t>
            </a:r>
          </a:p>
        </p:txBody>
      </p:sp>
    </p:spTree>
    <p:extLst>
      <p:ext uri="{BB962C8B-B14F-4D97-AF65-F5344CB8AC3E}">
        <p14:creationId xmlns:p14="http://schemas.microsoft.com/office/powerpoint/2010/main" val="287178294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AC30D-7198-2D26-5D9E-802F9918E337}"/>
              </a:ext>
            </a:extLst>
          </p:cNvPr>
          <p:cNvSpPr>
            <a:spLocks noGrp="1"/>
          </p:cNvSpPr>
          <p:nvPr>
            <p:ph idx="1"/>
          </p:nvPr>
        </p:nvSpPr>
        <p:spPr>
          <a:xfrm>
            <a:off x="913775" y="2367093"/>
            <a:ext cx="10364452" cy="4301336"/>
          </a:xfrm>
        </p:spPr>
        <p:txBody>
          <a:bodyPr>
            <a:noAutofit/>
          </a:bodyPr>
          <a:lstStyle/>
          <a:p>
            <a:pPr marL="0" indent="0" algn="l">
              <a:lnSpc>
                <a:spcPct val="100000"/>
              </a:lnSpc>
              <a:buNone/>
            </a:pPr>
            <a:r>
              <a:rPr lang="en-US" sz="2400" b="0" i="0" cap="none" dirty="0">
                <a:effectLst/>
                <a:cs typeface="Al Nile" pitchFamily="2" charset="-78"/>
              </a:rPr>
              <a:t>Making sure you get enough vitamins can keep your skin looking healthy and youthful. This could translate to a reduction in:</a:t>
            </a:r>
          </a:p>
          <a:p>
            <a:pPr algn="l">
              <a:lnSpc>
                <a:spcPct val="100000"/>
              </a:lnSpc>
              <a:buFont typeface="Courier New" panose="02070309020205020404" pitchFamily="49" charset="0"/>
              <a:buChar char="o"/>
            </a:pPr>
            <a:r>
              <a:rPr lang="en-US" sz="2400" b="1" i="0" cap="none" dirty="0">
                <a:solidFill>
                  <a:schemeClr val="accent1">
                    <a:lumMod val="75000"/>
                  </a:schemeClr>
                </a:solidFill>
                <a:effectLst/>
                <a:cs typeface="Al Nile" pitchFamily="2" charset="-78"/>
              </a:rPr>
              <a:t>Dark spots</a:t>
            </a:r>
          </a:p>
          <a:p>
            <a:pPr algn="l">
              <a:lnSpc>
                <a:spcPct val="100000"/>
              </a:lnSpc>
              <a:buFont typeface="Courier New" panose="02070309020205020404" pitchFamily="49" charset="0"/>
              <a:buChar char="o"/>
            </a:pPr>
            <a:r>
              <a:rPr lang="en-US" sz="2400" b="1" i="0" cap="none" dirty="0">
                <a:solidFill>
                  <a:schemeClr val="accent1">
                    <a:lumMod val="75000"/>
                  </a:schemeClr>
                </a:solidFill>
                <a:effectLst/>
                <a:cs typeface="Al Nile" pitchFamily="2" charset="-78"/>
              </a:rPr>
              <a:t>Redness</a:t>
            </a:r>
          </a:p>
          <a:p>
            <a:pPr algn="l">
              <a:lnSpc>
                <a:spcPct val="100000"/>
              </a:lnSpc>
              <a:buFont typeface="Courier New" panose="02070309020205020404" pitchFamily="49" charset="0"/>
              <a:buChar char="o"/>
            </a:pPr>
            <a:r>
              <a:rPr lang="en-US" sz="2400" b="1" i="0" cap="none" dirty="0">
                <a:solidFill>
                  <a:schemeClr val="accent1">
                    <a:lumMod val="75000"/>
                  </a:schemeClr>
                </a:solidFill>
                <a:effectLst/>
                <a:cs typeface="Al Nile" pitchFamily="2" charset="-78"/>
              </a:rPr>
              <a:t>Wrinkles</a:t>
            </a:r>
          </a:p>
          <a:p>
            <a:pPr algn="l">
              <a:lnSpc>
                <a:spcPct val="100000"/>
              </a:lnSpc>
              <a:buFont typeface="Courier New" panose="02070309020205020404" pitchFamily="49" charset="0"/>
              <a:buChar char="o"/>
            </a:pPr>
            <a:r>
              <a:rPr lang="en-US" sz="2400" b="1" i="0" cap="none" dirty="0">
                <a:solidFill>
                  <a:schemeClr val="accent1">
                    <a:lumMod val="75000"/>
                  </a:schemeClr>
                </a:solidFill>
                <a:effectLst/>
                <a:cs typeface="Al Nile" pitchFamily="2" charset="-78"/>
              </a:rPr>
              <a:t>Rough patches</a:t>
            </a:r>
          </a:p>
          <a:p>
            <a:pPr algn="l">
              <a:lnSpc>
                <a:spcPct val="100000"/>
              </a:lnSpc>
              <a:buFont typeface="Courier New" panose="02070309020205020404" pitchFamily="49" charset="0"/>
              <a:buChar char="o"/>
            </a:pPr>
            <a:r>
              <a:rPr lang="en-US" sz="2400" b="1" i="0" cap="none" dirty="0">
                <a:solidFill>
                  <a:schemeClr val="accent1">
                    <a:lumMod val="75000"/>
                  </a:schemeClr>
                </a:solidFill>
                <a:effectLst/>
                <a:cs typeface="Al Nile" pitchFamily="2" charset="-78"/>
              </a:rPr>
              <a:t>Excessive dryness</a:t>
            </a:r>
          </a:p>
          <a:p>
            <a:pPr marL="0" indent="0" algn="l">
              <a:lnSpc>
                <a:spcPct val="100000"/>
              </a:lnSpc>
              <a:buNone/>
            </a:pPr>
            <a:r>
              <a:rPr lang="en-US" sz="2400" b="0" i="0" cap="none" dirty="0">
                <a:solidFill>
                  <a:srgbClr val="231F20"/>
                </a:solidFill>
                <a:effectLst/>
                <a:cs typeface="Al Nile" pitchFamily="2" charset="-78"/>
              </a:rPr>
              <a:t>Essential skin vitamins are available in supplemental form, but they are also found in skin care products. They can let </a:t>
            </a:r>
            <a:r>
              <a:rPr lang="en-US" sz="2400" cap="none" dirty="0">
                <a:solidFill>
                  <a:srgbClr val="231F20"/>
                </a:solidFill>
                <a:cs typeface="Al Nile" pitchFamily="2" charset="-78"/>
              </a:rPr>
              <a:t>the skin </a:t>
            </a:r>
            <a:r>
              <a:rPr lang="en-US" sz="2400" b="0" i="0" cap="none" dirty="0">
                <a:solidFill>
                  <a:srgbClr val="231F20"/>
                </a:solidFill>
                <a:effectLst/>
                <a:cs typeface="Al Nile" pitchFamily="2" charset="-78"/>
              </a:rPr>
              <a:t>achieve optimum skin health.</a:t>
            </a:r>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F83E99E2-E4E1-C927-40E0-C2F7968414B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1AE3B374-55D3-9F62-4B8B-91C754E4201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37219170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CBBA2-878A-0FE3-DB8A-2FAD4ABEF4A0}"/>
              </a:ext>
            </a:extLst>
          </p:cNvPr>
          <p:cNvSpPr>
            <a:spLocks noGrp="1"/>
          </p:cNvSpPr>
          <p:nvPr>
            <p:ph idx="1"/>
          </p:nvPr>
        </p:nvSpPr>
        <p:spPr>
          <a:xfrm>
            <a:off x="913775" y="2367093"/>
            <a:ext cx="10364452" cy="3872390"/>
          </a:xfrm>
        </p:spPr>
        <p:txBody>
          <a:bodyPr>
            <a:noAutofit/>
          </a:bodyPr>
          <a:lstStyle/>
          <a:p>
            <a:r>
              <a:rPr lang="en-US" sz="2400" b="1" cap="none" dirty="0">
                <a:solidFill>
                  <a:schemeClr val="accent1">
                    <a:lumMod val="75000"/>
                  </a:schemeClr>
                </a:solidFill>
                <a:cs typeface="Al Nile" pitchFamily="2" charset="-78"/>
              </a:rPr>
              <a:t>Vitamin D </a:t>
            </a:r>
            <a:r>
              <a:rPr lang="en-US" sz="2400" b="1" cap="none" dirty="0">
                <a:cs typeface="Al Nile" pitchFamily="2" charset="-78"/>
              </a:rPr>
              <a:t>: I</a:t>
            </a:r>
            <a:r>
              <a:rPr lang="en-US" sz="2400" i="0" cap="none" dirty="0">
                <a:effectLst/>
                <a:cs typeface="Al Nile" pitchFamily="2" charset="-78"/>
              </a:rPr>
              <a:t>s important to boost immunity and stimulate cell growth in order to keep your skin healthy and even create new hair follicles to improve hair growth.</a:t>
            </a:r>
          </a:p>
          <a:p>
            <a:pPr marL="0" indent="0">
              <a:buNone/>
            </a:pPr>
            <a:r>
              <a:rPr lang="en-US" sz="2400" cap="none" dirty="0">
                <a:solidFill>
                  <a:srgbClr val="1B1A1A"/>
                </a:solidFill>
                <a:cs typeface="Al Nile" pitchFamily="2" charset="-78"/>
              </a:rPr>
              <a:t>Sources of vitamin D : </a:t>
            </a: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Salmon</a:t>
            </a:r>
          </a:p>
          <a:p>
            <a:pPr>
              <a:buFont typeface="Courier New" panose="02070309020205020404" pitchFamily="49" charset="0"/>
              <a:buChar char="o"/>
            </a:pPr>
            <a:r>
              <a:rPr lang="en-US" sz="2400" cap="none" dirty="0">
                <a:solidFill>
                  <a:schemeClr val="accent1">
                    <a:lumMod val="75000"/>
                  </a:schemeClr>
                </a:solidFill>
                <a:cs typeface="Al Nile" pitchFamily="2" charset="-78"/>
              </a:rPr>
              <a:t>Tuna</a:t>
            </a:r>
            <a:endParaRPr lang="en-US" sz="2400" b="0" i="0" cap="none" dirty="0">
              <a:solidFill>
                <a:schemeClr val="accent1">
                  <a:lumMod val="75000"/>
                </a:schemeClr>
              </a:solidFill>
              <a:effectLst/>
              <a:cs typeface="Al Nile" pitchFamily="2" charset="-78"/>
            </a:endParaRPr>
          </a:p>
          <a:p>
            <a:pPr algn="l">
              <a:buFont typeface="Courier New" panose="02070309020205020404" pitchFamily="49" charset="0"/>
              <a:buChar char="o"/>
            </a:pPr>
            <a:r>
              <a:rPr lang="en-US" sz="2400" b="0" i="0" cap="none" dirty="0">
                <a:solidFill>
                  <a:schemeClr val="accent1">
                    <a:lumMod val="75000"/>
                  </a:schemeClr>
                </a:solidFill>
                <a:effectLst/>
                <a:cs typeface="Al Nile" pitchFamily="2" charset="-78"/>
              </a:rPr>
              <a:t>Cheese</a:t>
            </a:r>
          </a:p>
          <a:p>
            <a:pPr algn="l">
              <a:buFont typeface="Courier New" panose="02070309020205020404" pitchFamily="49" charset="0"/>
              <a:buChar char="o"/>
            </a:pPr>
            <a:r>
              <a:rPr lang="en-US" sz="2400" b="0" i="0" cap="none" dirty="0">
                <a:solidFill>
                  <a:schemeClr val="accent1">
                    <a:lumMod val="75000"/>
                  </a:schemeClr>
                </a:solidFill>
                <a:effectLst/>
                <a:cs typeface="Al Nile" pitchFamily="2" charset="-78"/>
              </a:rPr>
              <a:t>Beef liver</a:t>
            </a:r>
          </a:p>
          <a:p>
            <a:pPr marL="0" indent="0">
              <a:buNone/>
            </a:pPr>
            <a:endParaRPr lang="en-US" sz="2400" cap="none" dirty="0">
              <a:solidFill>
                <a:srgbClr val="1B1A1A"/>
              </a:solidFill>
              <a:cs typeface="Al Nile" pitchFamily="2" charset="-78"/>
            </a:endParaRPr>
          </a:p>
        </p:txBody>
      </p:sp>
      <p:sp>
        <p:nvSpPr>
          <p:cNvPr id="4" name="Title 1">
            <a:extLst>
              <a:ext uri="{FF2B5EF4-FFF2-40B4-BE49-F238E27FC236}">
                <a16:creationId xmlns:a16="http://schemas.microsoft.com/office/drawing/2014/main" id="{B1C14636-31EC-EC5A-4EBC-6F98BC3CD73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EA7D62B-FFFF-5FF3-DCB2-8DB6590BA84B}"/>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0263191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A396F-BEDE-F8E8-D74B-BFAD4F033C0F}"/>
              </a:ext>
            </a:extLst>
          </p:cNvPr>
          <p:cNvSpPr>
            <a:spLocks noGrp="1"/>
          </p:cNvSpPr>
          <p:nvPr>
            <p:ph idx="1"/>
          </p:nvPr>
        </p:nvSpPr>
        <p:spPr>
          <a:xfrm>
            <a:off x="913775" y="2456303"/>
            <a:ext cx="10364452" cy="4401697"/>
          </a:xfrm>
        </p:spPr>
        <p:txBody>
          <a:bodyPr>
            <a:noAutofit/>
          </a:bodyPr>
          <a:lstStyle/>
          <a:p>
            <a:pPr>
              <a:lnSpc>
                <a:spcPct val="100000"/>
              </a:lnSpc>
            </a:pPr>
            <a:r>
              <a:rPr lang="en-GB" sz="2400" b="1" cap="none" dirty="0">
                <a:solidFill>
                  <a:schemeClr val="accent1">
                    <a:lumMod val="75000"/>
                  </a:schemeClr>
                </a:solidFill>
                <a:cs typeface="Al Nile" pitchFamily="2" charset="-78"/>
              </a:rPr>
              <a:t>Vitamin c known as ascorbic acid : </a:t>
            </a:r>
            <a:r>
              <a:rPr lang="en-GB" sz="2400" cap="none" dirty="0">
                <a:cs typeface="Al Nile" pitchFamily="2" charset="-78"/>
              </a:rPr>
              <a:t> This incredible antioxidant, anti-inflammatory nutrient is known to improve skin tone and texture, hydrate the skin, and reduce signs of aging.</a:t>
            </a:r>
          </a:p>
          <a:p>
            <a:pPr marL="0" indent="0">
              <a:lnSpc>
                <a:spcPct val="100000"/>
              </a:lnSpc>
              <a:buNone/>
            </a:pPr>
            <a:r>
              <a:rPr lang="en-GB" sz="2400" cap="none" dirty="0">
                <a:cs typeface="Al Nile" pitchFamily="2" charset="-78"/>
              </a:rPr>
              <a:t>Benefits of using vitamin C : </a:t>
            </a:r>
          </a:p>
          <a:p>
            <a:pPr>
              <a:lnSpc>
                <a:spcPct val="100000"/>
              </a:lnSpc>
              <a:buFont typeface="Courier New" panose="02070309020205020404" pitchFamily="49" charset="0"/>
              <a:buChar char="o"/>
            </a:pPr>
            <a:r>
              <a:rPr lang="en-GB" sz="2400" cap="none" dirty="0">
                <a:solidFill>
                  <a:schemeClr val="accent1">
                    <a:lumMod val="75000"/>
                  </a:schemeClr>
                </a:solidFill>
                <a:cs typeface="Al Nile" pitchFamily="2" charset="-78"/>
              </a:rPr>
              <a:t>Keep the skin plum</a:t>
            </a:r>
          </a:p>
          <a:p>
            <a:pPr>
              <a:lnSpc>
                <a:spcPct val="100000"/>
              </a:lnSpc>
              <a:buFont typeface="Courier New" panose="02070309020205020404" pitchFamily="49" charset="0"/>
              <a:buChar char="o"/>
            </a:pPr>
            <a:r>
              <a:rPr lang="en-GB" sz="2400" cap="none" dirty="0">
                <a:solidFill>
                  <a:schemeClr val="accent1">
                    <a:lumMod val="75000"/>
                  </a:schemeClr>
                </a:solidFill>
                <a:cs typeface="Al Nile" pitchFamily="2" charset="-78"/>
              </a:rPr>
              <a:t>Glowing </a:t>
            </a:r>
          </a:p>
          <a:p>
            <a:pPr>
              <a:lnSpc>
                <a:spcPct val="100000"/>
              </a:lnSpc>
              <a:buFont typeface="Courier New" panose="02070309020205020404" pitchFamily="49" charset="0"/>
              <a:buChar char="o"/>
            </a:pPr>
            <a:r>
              <a:rPr lang="en-US" sz="2400" b="0" i="0" cap="none" dirty="0">
                <a:solidFill>
                  <a:schemeClr val="accent1">
                    <a:lumMod val="75000"/>
                  </a:schemeClr>
                </a:solidFill>
                <a:effectLst/>
                <a:cs typeface="Al Nile" pitchFamily="2" charset="-78"/>
              </a:rPr>
              <a:t>Brighten </a:t>
            </a:r>
          </a:p>
          <a:p>
            <a:pPr>
              <a:lnSpc>
                <a:spcPct val="100000"/>
              </a:lnSpc>
              <a:buFont typeface="Courier New" panose="02070309020205020404" pitchFamily="49" charset="0"/>
              <a:buChar char="o"/>
            </a:pPr>
            <a:r>
              <a:rPr lang="en-US" sz="2400" b="0" i="0" cap="none" dirty="0">
                <a:solidFill>
                  <a:schemeClr val="accent1">
                    <a:lumMod val="75000"/>
                  </a:schemeClr>
                </a:solidFill>
                <a:effectLst/>
                <a:cs typeface="Al Nile" pitchFamily="2" charset="-78"/>
              </a:rPr>
              <a:t>Even skin tone</a:t>
            </a:r>
          </a:p>
          <a:p>
            <a:pPr>
              <a:lnSpc>
                <a:spcPct val="100000"/>
              </a:lnSpc>
              <a:buFont typeface="Courier New" panose="02070309020205020404" pitchFamily="49" charset="0"/>
              <a:buChar char="o"/>
            </a:pPr>
            <a:r>
              <a:rPr lang="en-GB" sz="2400" cap="none" dirty="0">
                <a:solidFill>
                  <a:schemeClr val="accent1">
                    <a:lumMod val="75000"/>
                  </a:schemeClr>
                </a:solidFill>
                <a:cs typeface="Al Nile" pitchFamily="2" charset="-78"/>
              </a:rPr>
              <a:t>Anti aging </a:t>
            </a:r>
          </a:p>
          <a:p>
            <a:pPr marL="0" indent="0">
              <a:lnSpc>
                <a:spcPct val="100000"/>
              </a:lnSpc>
              <a:buNone/>
            </a:pPr>
            <a:endParaRPr lang="en-GB" sz="2400" cap="none" dirty="0">
              <a:cs typeface="Al Nile" pitchFamily="2" charset="-78"/>
            </a:endParaRPr>
          </a:p>
          <a:p>
            <a:pPr marL="0" indent="0">
              <a:lnSpc>
                <a:spcPct val="100000"/>
              </a:lnSpc>
              <a:buNone/>
            </a:pPr>
            <a:endParaRPr lang="en-GB" sz="2400" cap="none" dirty="0">
              <a:cs typeface="Al Nile" pitchFamily="2" charset="-78"/>
            </a:endParaRPr>
          </a:p>
        </p:txBody>
      </p:sp>
      <p:sp>
        <p:nvSpPr>
          <p:cNvPr id="4" name="Title 1">
            <a:extLst>
              <a:ext uri="{FF2B5EF4-FFF2-40B4-BE49-F238E27FC236}">
                <a16:creationId xmlns:a16="http://schemas.microsoft.com/office/drawing/2014/main" id="{5944F341-3A4A-4FB4-5747-AE9F50F2A74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0B37A76C-0A31-2B2B-265E-50506ABF97D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6202944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3C7E9-4D19-C42E-9346-6BBA4354117A}"/>
              </a:ext>
            </a:extLst>
          </p:cNvPr>
          <p:cNvSpPr>
            <a:spLocks noGrp="1"/>
          </p:cNvSpPr>
          <p:nvPr>
            <p:ph idx="1"/>
          </p:nvPr>
        </p:nvSpPr>
        <p:spPr>
          <a:xfrm>
            <a:off x="913775" y="2419345"/>
            <a:ext cx="10364452" cy="4167522"/>
          </a:xfrm>
        </p:spPr>
        <p:txBody>
          <a:bodyPr>
            <a:noAutofit/>
          </a:bodyPr>
          <a:lstStyle/>
          <a:p>
            <a:pPr>
              <a:lnSpc>
                <a:spcPct val="100000"/>
              </a:lnSpc>
              <a:buFont typeface="Courier New" panose="02070309020205020404" pitchFamily="49" charset="0"/>
              <a:buChar char="o"/>
            </a:pPr>
            <a:r>
              <a:rPr lang="en-US" sz="2400" cap="none" dirty="0">
                <a:solidFill>
                  <a:schemeClr val="accent1">
                    <a:lumMod val="75000"/>
                  </a:schemeClr>
                </a:solidFill>
                <a:cs typeface="Al Nile" pitchFamily="2" charset="-78"/>
              </a:rPr>
              <a:t>D</a:t>
            </a:r>
            <a:r>
              <a:rPr lang="en-AE" sz="2400" cap="none" dirty="0">
                <a:solidFill>
                  <a:schemeClr val="accent1">
                    <a:lumMod val="75000"/>
                  </a:schemeClr>
                </a:solidFill>
                <a:cs typeface="Al Nile" pitchFamily="2" charset="-78"/>
              </a:rPr>
              <a:t>ark circels </a:t>
            </a:r>
          </a:p>
          <a:p>
            <a:pPr>
              <a:lnSpc>
                <a:spcPct val="100000"/>
              </a:lnSpc>
              <a:buFont typeface="Courier New" panose="02070309020205020404" pitchFamily="49" charset="0"/>
              <a:buChar char="o"/>
            </a:pPr>
            <a:r>
              <a:rPr lang="en-US" sz="2400" cap="none" dirty="0">
                <a:solidFill>
                  <a:schemeClr val="accent1">
                    <a:lumMod val="75000"/>
                  </a:schemeClr>
                </a:solidFill>
                <a:cs typeface="Al Nile" pitchFamily="2" charset="-78"/>
              </a:rPr>
              <a:t>H</a:t>
            </a:r>
            <a:r>
              <a:rPr lang="en-AE" sz="2400" cap="none" dirty="0">
                <a:solidFill>
                  <a:schemeClr val="accent1">
                    <a:lumMod val="75000"/>
                  </a:schemeClr>
                </a:solidFill>
                <a:cs typeface="Al Nile" pitchFamily="2" charset="-78"/>
              </a:rPr>
              <a:t>yperpigmentation</a:t>
            </a:r>
          </a:p>
          <a:p>
            <a:pPr>
              <a:lnSpc>
                <a:spcPct val="100000"/>
              </a:lnSpc>
              <a:buFont typeface="Courier New" panose="02070309020205020404" pitchFamily="49" charset="0"/>
              <a:buChar char="o"/>
            </a:pPr>
            <a:r>
              <a:rPr lang="en-US" sz="2400" cap="none" dirty="0">
                <a:solidFill>
                  <a:schemeClr val="accent1">
                    <a:lumMod val="75000"/>
                  </a:schemeClr>
                </a:solidFill>
                <a:cs typeface="Al Nile" pitchFamily="2" charset="-78"/>
              </a:rPr>
              <a:t>Reduce fine lines and wrinkles </a:t>
            </a:r>
          </a:p>
          <a:p>
            <a:pPr marL="0" indent="0">
              <a:lnSpc>
                <a:spcPct val="100000"/>
              </a:lnSpc>
              <a:buNone/>
            </a:pPr>
            <a:r>
              <a:rPr lang="en-US" sz="2400" cap="none" dirty="0">
                <a:cs typeface="Al Nile" pitchFamily="2" charset="-78"/>
              </a:rPr>
              <a:t>Sources of vitamin C : </a:t>
            </a:r>
          </a:p>
          <a:p>
            <a:pPr>
              <a:lnSpc>
                <a:spcPct val="100000"/>
              </a:lnSpc>
              <a:buFont typeface="Courier New" panose="02070309020205020404" pitchFamily="49" charset="0"/>
              <a:buChar char="o"/>
            </a:pPr>
            <a:r>
              <a:rPr lang="en-US" sz="2400" cap="none" dirty="0">
                <a:solidFill>
                  <a:schemeClr val="accent1">
                    <a:lumMod val="75000"/>
                  </a:schemeClr>
                </a:solidFill>
                <a:cs typeface="Al Nile" pitchFamily="2" charset="-78"/>
              </a:rPr>
              <a:t>Grapefruit</a:t>
            </a:r>
          </a:p>
          <a:p>
            <a:pPr>
              <a:lnSpc>
                <a:spcPct val="100000"/>
              </a:lnSpc>
              <a:buFont typeface="Courier New" panose="02070309020205020404" pitchFamily="49" charset="0"/>
              <a:buChar char="o"/>
            </a:pPr>
            <a:r>
              <a:rPr lang="en-US" sz="2400" cap="none" dirty="0">
                <a:solidFill>
                  <a:schemeClr val="accent1">
                    <a:lumMod val="75000"/>
                  </a:schemeClr>
                </a:solidFill>
                <a:cs typeface="Al Nile" pitchFamily="2" charset="-78"/>
              </a:rPr>
              <a:t>Orange </a:t>
            </a:r>
          </a:p>
          <a:p>
            <a:pPr>
              <a:lnSpc>
                <a:spcPct val="100000"/>
              </a:lnSpc>
              <a:buFont typeface="Courier New" panose="02070309020205020404" pitchFamily="49" charset="0"/>
              <a:buChar char="o"/>
            </a:pPr>
            <a:r>
              <a:rPr lang="en-US" sz="2400" b="0" i="0" cap="none" dirty="0">
                <a:solidFill>
                  <a:schemeClr val="accent1">
                    <a:lumMod val="75000"/>
                  </a:schemeClr>
                </a:solidFill>
                <a:effectLst/>
                <a:cs typeface="Al Nile" pitchFamily="2" charset="-78"/>
              </a:rPr>
              <a:t>Strawberry</a:t>
            </a:r>
          </a:p>
          <a:p>
            <a:pPr>
              <a:lnSpc>
                <a:spcPct val="100000"/>
              </a:lnSpc>
              <a:buFont typeface="Courier New" panose="02070309020205020404" pitchFamily="49" charset="0"/>
              <a:buChar char="o"/>
            </a:pPr>
            <a:r>
              <a:rPr lang="en-US" sz="2400" cap="none" dirty="0">
                <a:solidFill>
                  <a:schemeClr val="accent1">
                    <a:lumMod val="75000"/>
                  </a:schemeClr>
                </a:solidFill>
                <a:cs typeface="Al Nile" pitchFamily="2" charset="-78"/>
              </a:rPr>
              <a:t>Lemon </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72C78089-BBB7-44E5-1476-44739795597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99D67117-0040-EF04-43AA-63586436E05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2806936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D50CA-594A-CEEA-191E-E0C6E7451A8D}"/>
              </a:ext>
            </a:extLst>
          </p:cNvPr>
          <p:cNvSpPr>
            <a:spLocks noGrp="1"/>
          </p:cNvSpPr>
          <p:nvPr>
            <p:ph idx="1"/>
          </p:nvPr>
        </p:nvSpPr>
        <p:spPr>
          <a:xfrm>
            <a:off x="913774" y="2258511"/>
            <a:ext cx="10364452" cy="4203142"/>
          </a:xfrm>
        </p:spPr>
        <p:txBody>
          <a:bodyPr>
            <a:noAutofit/>
          </a:bodyPr>
          <a:lstStyle/>
          <a:p>
            <a:r>
              <a:rPr lang="en-US" sz="2400" b="1" i="0" cap="none" dirty="0">
                <a:solidFill>
                  <a:schemeClr val="accent1">
                    <a:lumMod val="75000"/>
                  </a:schemeClr>
                </a:solidFill>
                <a:effectLst/>
                <a:cs typeface="Al Nile" pitchFamily="2" charset="-78"/>
              </a:rPr>
              <a:t>Vitamin B1 known as thiamine:  </a:t>
            </a:r>
            <a:r>
              <a:rPr lang="en-US" sz="2400" cap="none" dirty="0">
                <a:cs typeface="Al Nile" pitchFamily="2" charset="-78"/>
              </a:rPr>
              <a:t>H</a:t>
            </a:r>
            <a:r>
              <a:rPr lang="en-US" sz="2400" i="0" cap="none" dirty="0">
                <a:effectLst/>
                <a:cs typeface="Al Nile" pitchFamily="2" charset="-78"/>
              </a:rPr>
              <a:t>elps the body generate energy from nutrients</a:t>
            </a:r>
            <a:r>
              <a:rPr lang="en-US" sz="2400" cap="none" dirty="0">
                <a:cs typeface="Al Nile" pitchFamily="2" charset="-78"/>
              </a:rPr>
              <a:t>, </a:t>
            </a:r>
            <a:r>
              <a:rPr lang="en-US" sz="2400" b="0" i="0" cap="none" dirty="0">
                <a:effectLst/>
                <a:cs typeface="Al Nile" pitchFamily="2" charset="-78"/>
              </a:rPr>
              <a:t>thiamin is necessary for the growth, development and function of cells. </a:t>
            </a:r>
          </a:p>
          <a:p>
            <a:pPr marL="0" indent="0">
              <a:buNone/>
            </a:pPr>
            <a:r>
              <a:rPr lang="en-US" sz="2400" b="0" i="0" cap="none" dirty="0">
                <a:effectLst/>
                <a:cs typeface="Al Nile" pitchFamily="2" charset="-78"/>
              </a:rPr>
              <a:t>Most people get enough thiamin from the food they eat.</a:t>
            </a:r>
          </a:p>
          <a:p>
            <a:pPr marL="0" indent="0">
              <a:buNone/>
            </a:pPr>
            <a:r>
              <a:rPr lang="en-US" sz="2400" cap="none" dirty="0">
                <a:cs typeface="Al Nile" pitchFamily="2" charset="-78"/>
              </a:rPr>
              <a:t>Sources of vitamin B1: </a:t>
            </a:r>
          </a:p>
          <a:p>
            <a:pPr>
              <a:buFont typeface="Courier New" panose="02070309020205020404" pitchFamily="49" charset="0"/>
              <a:buChar char="o"/>
            </a:pPr>
            <a:r>
              <a:rPr lang="en-US" sz="2400" cap="none" dirty="0">
                <a:solidFill>
                  <a:schemeClr val="accent1">
                    <a:lumMod val="75000"/>
                  </a:schemeClr>
                </a:solidFill>
                <a:cs typeface="Al Nile" pitchFamily="2" charset="-78"/>
              </a:rPr>
              <a:t>Banana.</a:t>
            </a:r>
          </a:p>
          <a:p>
            <a:pPr>
              <a:buFont typeface="Courier New" panose="02070309020205020404" pitchFamily="49" charset="0"/>
              <a:buChar char="o"/>
            </a:pPr>
            <a:r>
              <a:rPr lang="en-US" sz="2400" cap="none" dirty="0">
                <a:solidFill>
                  <a:schemeClr val="accent1">
                    <a:lumMod val="75000"/>
                  </a:schemeClr>
                </a:solidFill>
                <a:cs typeface="Al Nile" pitchFamily="2" charset="-78"/>
              </a:rPr>
              <a:t>Nuts.</a:t>
            </a:r>
          </a:p>
          <a:p>
            <a:pPr>
              <a:buFont typeface="Courier New" panose="02070309020205020404" pitchFamily="49" charset="0"/>
              <a:buChar char="o"/>
            </a:pPr>
            <a:r>
              <a:rPr lang="en-US" sz="2400" cap="none" dirty="0">
                <a:solidFill>
                  <a:schemeClr val="accent1">
                    <a:lumMod val="75000"/>
                  </a:schemeClr>
                </a:solidFill>
                <a:cs typeface="Al Nile" pitchFamily="2" charset="-78"/>
              </a:rPr>
              <a:t>Cereals.</a:t>
            </a:r>
          </a:p>
          <a:p>
            <a:pPr>
              <a:buFont typeface="Courier New" panose="02070309020205020404" pitchFamily="49" charset="0"/>
              <a:buChar char="o"/>
            </a:pPr>
            <a:r>
              <a:rPr lang="en-US" sz="2400" cap="none" dirty="0">
                <a:solidFill>
                  <a:schemeClr val="accent1">
                    <a:lumMod val="75000"/>
                  </a:schemeClr>
                </a:solidFill>
                <a:cs typeface="Al Nile" pitchFamily="2" charset="-78"/>
              </a:rPr>
              <a:t>Liver.</a:t>
            </a:r>
            <a:endParaRPr lang="en-GB" sz="2400" b="0" i="0" cap="none" dirty="0">
              <a:solidFill>
                <a:schemeClr val="accent1">
                  <a:lumMod val="75000"/>
                </a:schemeClr>
              </a:solidFill>
              <a:effectLst/>
              <a:cs typeface="Al Nile" pitchFamily="2" charset="-78"/>
            </a:endParaRPr>
          </a:p>
          <a:p>
            <a:pPr marL="0" indent="0">
              <a:buNone/>
            </a:pPr>
            <a:endParaRPr lang="en-US" sz="2400" cap="none" dirty="0">
              <a:cs typeface="Al Nile" pitchFamily="2" charset="-78"/>
            </a:endParaRPr>
          </a:p>
          <a:p>
            <a:pPr marL="0" indent="0">
              <a:buNone/>
            </a:pPr>
            <a:endParaRPr lang="en-AE" sz="2400" cap="none" dirty="0">
              <a:cs typeface="Al Nile" pitchFamily="2" charset="-78"/>
            </a:endParaRPr>
          </a:p>
          <a:p>
            <a:pPr marL="0" indent="0">
              <a:buNone/>
            </a:pP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CCC46CC4-3D2A-8F82-EF7E-A7045EA86FB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AFE8289-2D5F-787B-434E-C39DF4BF387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11053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056EF-D1DC-BD77-06C1-A13C541B5C01}"/>
              </a:ext>
            </a:extLst>
          </p:cNvPr>
          <p:cNvSpPr>
            <a:spLocks noGrp="1"/>
          </p:cNvSpPr>
          <p:nvPr>
            <p:ph idx="1"/>
          </p:nvPr>
        </p:nvSpPr>
        <p:spPr>
          <a:xfrm>
            <a:off x="758283" y="1855091"/>
            <a:ext cx="10364452" cy="4395356"/>
          </a:xfrm>
        </p:spPr>
        <p:txBody>
          <a:bodyPr>
            <a:noAutofit/>
          </a:bodyPr>
          <a:lstStyle/>
          <a:p>
            <a:pPr algn="l" fontAlgn="base"/>
            <a:r>
              <a:rPr lang="en-US" sz="2400" b="0" i="0" u="none" strike="noStrike" cap="none" dirty="0">
                <a:effectLst/>
                <a:latin typeface="+mj-lt"/>
                <a:cs typeface="Al Nile" pitchFamily="2" charset="-78"/>
              </a:rPr>
              <a:t>These terms have both totally different meanings and totally different functions. Let’s take a look at definitions for both words:</a:t>
            </a:r>
          </a:p>
          <a:p>
            <a:pPr marL="0" indent="0" algn="l" fontAlgn="base">
              <a:buNone/>
            </a:pPr>
            <a:endParaRPr lang="en-US" sz="2400" b="0" i="0" u="none" strike="noStrike" cap="none" dirty="0">
              <a:effectLst/>
              <a:latin typeface="+mj-lt"/>
              <a:cs typeface="Al Nile" pitchFamily="2" charset="-78"/>
            </a:endParaRPr>
          </a:p>
          <a:p>
            <a:pPr algn="l" fontAlgn="base">
              <a:buFont typeface="Courier New" panose="02070309020205020404" pitchFamily="49" charset="0"/>
              <a:buChar char="o"/>
            </a:pPr>
            <a:r>
              <a:rPr lang="en-US" sz="2400" b="1" i="0" cap="none" dirty="0">
                <a:effectLst/>
                <a:latin typeface="+mj-lt"/>
              </a:rPr>
              <a:t>Hazard: </a:t>
            </a:r>
            <a:r>
              <a:rPr lang="en-US" sz="2400" b="0" i="0" cap="none" dirty="0">
                <a:effectLst/>
                <a:latin typeface="+mj-lt"/>
              </a:rPr>
              <a:t>Something that could potentially cause harm.</a:t>
            </a:r>
          </a:p>
          <a:p>
            <a:pPr algn="l" fontAlgn="base">
              <a:buFont typeface="Courier New" panose="02070309020205020404" pitchFamily="49" charset="0"/>
              <a:buChar char="o"/>
            </a:pPr>
            <a:r>
              <a:rPr lang="en-US" sz="2400" b="1" i="0" cap="none" dirty="0">
                <a:effectLst/>
                <a:latin typeface="+mj-lt"/>
              </a:rPr>
              <a:t>Risk: </a:t>
            </a:r>
            <a:r>
              <a:rPr lang="en-US" sz="2400" b="0" i="0" cap="none" dirty="0">
                <a:effectLst/>
                <a:latin typeface="+mj-lt"/>
              </a:rPr>
              <a:t>The degree of likelihood that harm will be caused.</a:t>
            </a:r>
          </a:p>
          <a:p>
            <a:pPr marL="0" indent="0" algn="l" fontAlgn="base">
              <a:buNone/>
            </a:pPr>
            <a:endParaRPr lang="en-US" sz="2400" cap="none" dirty="0">
              <a:latin typeface="+mj-lt"/>
            </a:endParaRPr>
          </a:p>
          <a:p>
            <a:pPr marL="0" indent="0" algn="l" fontAlgn="base">
              <a:buNone/>
            </a:pPr>
            <a:r>
              <a:rPr lang="en-US" sz="2400" b="1" i="0" cap="none" dirty="0">
                <a:effectLst/>
                <a:latin typeface="+mj-lt"/>
                <a:cs typeface="Al Nile" pitchFamily="2" charset="-78"/>
              </a:rPr>
              <a:t>A hazard </a:t>
            </a:r>
            <a:r>
              <a:rPr lang="en-US" sz="2400" b="0" i="0" cap="none" dirty="0">
                <a:effectLst/>
                <a:latin typeface="+mj-lt"/>
                <a:cs typeface="Al Nile" pitchFamily="2" charset="-78"/>
              </a:rPr>
              <a:t>can cause harm,  </a:t>
            </a:r>
            <a:r>
              <a:rPr lang="en-US" sz="2400" b="1" i="0" cap="none" dirty="0">
                <a:effectLst/>
                <a:latin typeface="+mj-lt"/>
                <a:cs typeface="Al Nile" pitchFamily="2" charset="-78"/>
              </a:rPr>
              <a:t>a risk </a:t>
            </a:r>
            <a:r>
              <a:rPr lang="en-US" sz="2400" b="0" i="0" cap="none" dirty="0">
                <a:effectLst/>
                <a:latin typeface="+mj-lt"/>
                <a:cs typeface="Al Nile" pitchFamily="2" charset="-78"/>
              </a:rPr>
              <a:t>is how likely it is to do so. </a:t>
            </a:r>
          </a:p>
          <a:p>
            <a:pPr marL="0" indent="0" algn="l" fontAlgn="base">
              <a:buNone/>
            </a:pPr>
            <a:r>
              <a:rPr lang="en-US" sz="2400" b="0" i="0" cap="none" dirty="0">
                <a:effectLst/>
                <a:latin typeface="+mj-lt"/>
                <a:cs typeface="Al Nile" pitchFamily="2" charset="-78"/>
              </a:rPr>
              <a:t>The two terms work together to enable employers fully assess their working environment for potential dangers and priorities them effectively.</a:t>
            </a:r>
          </a:p>
          <a:p>
            <a:pPr marL="0" indent="0">
              <a:buNone/>
            </a:pPr>
            <a:endParaRPr lang="en-AE" sz="2400" cap="none" dirty="0"/>
          </a:p>
        </p:txBody>
      </p:sp>
      <p:sp>
        <p:nvSpPr>
          <p:cNvPr id="4" name="Title 1">
            <a:extLst>
              <a:ext uri="{FF2B5EF4-FFF2-40B4-BE49-F238E27FC236}">
                <a16:creationId xmlns:a16="http://schemas.microsoft.com/office/drawing/2014/main" id="{6612355A-8ACB-55FA-3D4C-7FF69FA84295}"/>
              </a:ext>
            </a:extLst>
          </p:cNvPr>
          <p:cNvSpPr txBox="1">
            <a:spLocks noGrp="1"/>
          </p:cNvSpPr>
          <p:nvPr>
            <p:ph type="title"/>
          </p:nvPr>
        </p:nvSpPr>
        <p:spPr>
          <a:xfrm>
            <a:off x="758283" y="618518"/>
            <a:ext cx="10519943" cy="1143376"/>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4000" b="1" dirty="0">
                <a:solidFill>
                  <a:schemeClr val="bg1"/>
                </a:solidFill>
                <a:latin typeface="+mn-lt"/>
              </a:rPr>
              <a:t>Hazard and risk </a:t>
            </a:r>
          </a:p>
        </p:txBody>
      </p:sp>
      <p:pic>
        <p:nvPicPr>
          <p:cNvPr id="2" name="Picture 1" descr="Logo, company name&#10;&#10;Description automatically generated">
            <a:extLst>
              <a:ext uri="{FF2B5EF4-FFF2-40B4-BE49-F238E27FC236}">
                <a16:creationId xmlns:a16="http://schemas.microsoft.com/office/drawing/2014/main" id="{416BAB35-FBE8-B483-4B9E-BCB96F6DE6B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6946064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6419E-7E48-9781-BDCE-66F5FDD89DEA}"/>
              </a:ext>
            </a:extLst>
          </p:cNvPr>
          <p:cNvSpPr>
            <a:spLocks noGrp="1"/>
          </p:cNvSpPr>
          <p:nvPr>
            <p:ph idx="1"/>
          </p:nvPr>
        </p:nvSpPr>
        <p:spPr>
          <a:xfrm>
            <a:off x="913775" y="2367093"/>
            <a:ext cx="10364452" cy="4256731"/>
          </a:xfrm>
        </p:spPr>
        <p:txBody>
          <a:bodyPr>
            <a:normAutofit/>
          </a:bodyPr>
          <a:lstStyle/>
          <a:p>
            <a:r>
              <a:rPr lang="en-GB" sz="2400" b="1" cap="none" dirty="0">
                <a:solidFill>
                  <a:schemeClr val="accent1">
                    <a:lumMod val="75000"/>
                  </a:schemeClr>
                </a:solidFill>
                <a:cs typeface="Al Nile" pitchFamily="2" charset="-78"/>
              </a:rPr>
              <a:t>Vitamin B3 known as niacin</a:t>
            </a:r>
            <a:r>
              <a:rPr lang="en-AE" sz="2400" b="1" cap="none" dirty="0">
                <a:solidFill>
                  <a:schemeClr val="accent1">
                    <a:lumMod val="75000"/>
                  </a:schemeClr>
                </a:solidFill>
                <a:cs typeface="Al Nile" pitchFamily="2" charset="-78"/>
              </a:rPr>
              <a:t>: </a:t>
            </a:r>
            <a:r>
              <a:rPr lang="en-US" sz="2400" cap="none" dirty="0">
                <a:cs typeface="Al Nile" pitchFamily="2" charset="-78"/>
              </a:rPr>
              <a:t>I</a:t>
            </a:r>
            <a:r>
              <a:rPr lang="en-US" sz="2400" i="0" cap="none" dirty="0">
                <a:effectLst/>
                <a:cs typeface="Al Nile" pitchFamily="2" charset="-78"/>
              </a:rPr>
              <a:t>t helps keep your nervous system, digestive system and skin healthy. It </a:t>
            </a:r>
            <a:r>
              <a:rPr lang="en-US" sz="2400" b="0" i="0" cap="none" dirty="0">
                <a:effectLst/>
                <a:cs typeface="Al Nile" pitchFamily="2" charset="-78"/>
              </a:rPr>
              <a:t>helps </a:t>
            </a:r>
            <a:r>
              <a:rPr lang="en-US" sz="2400" b="0" i="0" u="none" strike="noStrike" cap="none" dirty="0">
                <a:effectLst/>
                <a:cs typeface="Al Nile" pitchFamily="2" charset="-78"/>
              </a:rPr>
              <a:t>protect skin cells </a:t>
            </a:r>
            <a:r>
              <a:rPr lang="en-US" sz="2400" b="0" i="0" cap="none" dirty="0">
                <a:effectLst/>
                <a:cs typeface="Al Nile" pitchFamily="2" charset="-78"/>
              </a:rPr>
              <a:t>from sun damage.</a:t>
            </a:r>
          </a:p>
          <a:p>
            <a:pPr marL="0" indent="0">
              <a:buNone/>
            </a:pPr>
            <a:r>
              <a:rPr lang="en-US" sz="2400" b="0" i="0" cap="none" dirty="0">
                <a:effectLst/>
                <a:cs typeface="Al Nile" pitchFamily="2" charset="-78"/>
              </a:rPr>
              <a:t> </a:t>
            </a:r>
          </a:p>
          <a:p>
            <a:pPr marL="0" indent="0">
              <a:buNone/>
            </a:pPr>
            <a:r>
              <a:rPr lang="en-US" sz="2400" cap="none" dirty="0">
                <a:cs typeface="Al Nile" pitchFamily="2" charset="-78"/>
              </a:rPr>
              <a:t>Sources of vitamin B3: </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Brown rice</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Baked potato</a:t>
            </a:r>
            <a:endParaRPr lang="en-US" sz="2400" cap="none" dirty="0">
              <a:solidFill>
                <a:schemeClr val="accent1">
                  <a:lumMod val="75000"/>
                </a:schemeClr>
              </a:solidFill>
              <a:cs typeface="Al Nile" pitchFamily="2" charset="-78"/>
            </a:endParaRP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Grilled chicken breast</a:t>
            </a:r>
            <a:endParaRPr lang="en-GB"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0A2A272A-BD95-E327-0EC7-C89A213E026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F149BE1-48B1-4565-03FB-22ACC67589B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8039593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3A19E-03B5-3385-B7F2-0FEA52B13FAE}"/>
              </a:ext>
            </a:extLst>
          </p:cNvPr>
          <p:cNvSpPr>
            <a:spLocks noGrp="1"/>
          </p:cNvSpPr>
          <p:nvPr>
            <p:ph idx="1"/>
          </p:nvPr>
        </p:nvSpPr>
        <p:spPr>
          <a:xfrm>
            <a:off x="913775" y="2367093"/>
            <a:ext cx="10364452" cy="4078312"/>
          </a:xfrm>
        </p:spPr>
        <p:txBody>
          <a:bodyPr>
            <a:noAutofit/>
          </a:bodyPr>
          <a:lstStyle/>
          <a:p>
            <a:r>
              <a:rPr lang="en-GB" sz="2400" b="1" i="0" cap="none" dirty="0">
                <a:solidFill>
                  <a:schemeClr val="accent1">
                    <a:lumMod val="75000"/>
                  </a:schemeClr>
                </a:solidFill>
                <a:effectLst/>
                <a:cs typeface="Al Nile" pitchFamily="2" charset="-78"/>
              </a:rPr>
              <a:t>Vitamin B5 known as </a:t>
            </a:r>
            <a:r>
              <a:rPr lang="en-US" sz="2400" b="1" i="0" cap="none" dirty="0">
                <a:solidFill>
                  <a:schemeClr val="accent1">
                    <a:lumMod val="75000"/>
                  </a:schemeClr>
                </a:solidFill>
                <a:effectLst/>
                <a:cs typeface="Al Nile" pitchFamily="2" charset="-78"/>
              </a:rPr>
              <a:t>pantothenic acid</a:t>
            </a:r>
            <a:r>
              <a:rPr lang="en-GB" sz="2400" b="1" i="0" cap="none" dirty="0">
                <a:solidFill>
                  <a:schemeClr val="accent1">
                    <a:lumMod val="75000"/>
                  </a:schemeClr>
                </a:solidFill>
                <a:effectLst/>
                <a:cs typeface="Al Nile" pitchFamily="2" charset="-78"/>
              </a:rPr>
              <a:t>: </a:t>
            </a:r>
            <a:r>
              <a:rPr lang="en-GB" sz="2400" cap="none" dirty="0">
                <a:cs typeface="Al Nile" pitchFamily="2" charset="-78"/>
              </a:rPr>
              <a:t>I</a:t>
            </a:r>
            <a:r>
              <a:rPr lang="en-GB" sz="2400" i="0" cap="none" dirty="0">
                <a:effectLst/>
                <a:cs typeface="Al Nile" pitchFamily="2" charset="-78"/>
              </a:rPr>
              <a:t>t is </a:t>
            </a:r>
            <a:r>
              <a:rPr lang="en-US" sz="2400" i="0" cap="none" dirty="0">
                <a:effectLst/>
                <a:cs typeface="Al Nile" pitchFamily="2" charset="-78"/>
              </a:rPr>
              <a:t> </a:t>
            </a:r>
            <a:r>
              <a:rPr lang="en-US" sz="2400" b="0" i="0" cap="none" dirty="0">
                <a:effectLst/>
                <a:cs typeface="Al Nile" pitchFamily="2" charset="-78"/>
              </a:rPr>
              <a:t>needed for healthy skin, hair, eyes, and liver. They also help the nervous system function properly.</a:t>
            </a:r>
            <a:endParaRPr lang="en-GB" sz="2400" b="0" i="0" cap="none" dirty="0">
              <a:solidFill>
                <a:srgbClr val="35A135"/>
              </a:solidFill>
              <a:effectLst/>
            </a:endParaRPr>
          </a:p>
          <a:p>
            <a:pPr marL="0" indent="0">
              <a:buNone/>
            </a:pPr>
            <a:r>
              <a:rPr lang="en-GB" sz="2400" cap="none" dirty="0">
                <a:cs typeface="Al Nile" pitchFamily="2" charset="-78"/>
              </a:rPr>
              <a:t>Sources of vitamin B5: </a:t>
            </a:r>
            <a:endParaRPr lang="en-GB" sz="2400" b="0" i="0" cap="none" dirty="0">
              <a:effectLst/>
              <a:cs typeface="Al Nile" pitchFamily="2" charset="-78"/>
            </a:endParaRP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Fresh meats</a:t>
            </a: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Corn</a:t>
            </a:r>
            <a:endParaRPr lang="en-US" sz="2400" cap="none" dirty="0">
              <a:solidFill>
                <a:schemeClr val="accent1">
                  <a:lumMod val="75000"/>
                </a:schemeClr>
              </a:solidFill>
              <a:cs typeface="Al Nile" pitchFamily="2" charset="-78"/>
            </a:endParaRP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Lentil</a:t>
            </a: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Broccoli</a:t>
            </a:r>
            <a:endParaRPr lang="en-US" sz="2400" b="1" i="0" cap="none" dirty="0">
              <a:solidFill>
                <a:schemeClr val="accent1">
                  <a:lumMod val="75000"/>
                </a:schemeClr>
              </a:solidFill>
              <a:effectLst/>
              <a:cs typeface="Al Nile" pitchFamily="2" charset="-78"/>
            </a:endParaRPr>
          </a:p>
        </p:txBody>
      </p:sp>
      <p:sp>
        <p:nvSpPr>
          <p:cNvPr id="4" name="Title 1">
            <a:extLst>
              <a:ext uri="{FF2B5EF4-FFF2-40B4-BE49-F238E27FC236}">
                <a16:creationId xmlns:a16="http://schemas.microsoft.com/office/drawing/2014/main" id="{68D49360-B081-7E1F-B08E-9B9746D93E2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290ED08-3141-EAFC-6FC5-72C0B1B15E7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7628643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26009-8EF5-3C47-D4E7-7DBED4191E5E}"/>
              </a:ext>
            </a:extLst>
          </p:cNvPr>
          <p:cNvSpPr>
            <a:spLocks noGrp="1"/>
          </p:cNvSpPr>
          <p:nvPr>
            <p:ph idx="1"/>
          </p:nvPr>
        </p:nvSpPr>
        <p:spPr>
          <a:xfrm>
            <a:off x="913774" y="2500907"/>
            <a:ext cx="10364452" cy="4357093"/>
          </a:xfrm>
        </p:spPr>
        <p:txBody>
          <a:bodyPr>
            <a:noAutofit/>
          </a:bodyPr>
          <a:lstStyle/>
          <a:p>
            <a:pPr>
              <a:lnSpc>
                <a:spcPct val="100000"/>
              </a:lnSpc>
            </a:pPr>
            <a:r>
              <a:rPr lang="en-US" sz="2400" b="1" cap="none" dirty="0">
                <a:solidFill>
                  <a:schemeClr val="accent1">
                    <a:lumMod val="75000"/>
                  </a:schemeClr>
                </a:solidFill>
                <a:cs typeface="Al Nile" pitchFamily="2" charset="-78"/>
              </a:rPr>
              <a:t>Vitamin A </a:t>
            </a:r>
            <a:r>
              <a:rPr lang="en-AE" sz="2400" b="1" cap="none" dirty="0">
                <a:solidFill>
                  <a:schemeClr val="accent1">
                    <a:lumMod val="75000"/>
                  </a:schemeClr>
                </a:solidFill>
                <a:cs typeface="Al Nile" pitchFamily="2" charset="-78"/>
              </a:rPr>
              <a:t>: </a:t>
            </a:r>
            <a:r>
              <a:rPr lang="en-AE" sz="2400" cap="none" dirty="0">
                <a:cs typeface="Al Nile" pitchFamily="2" charset="-78"/>
              </a:rPr>
              <a:t>known as Retinol</a:t>
            </a:r>
            <a:r>
              <a:rPr lang="en-AE" sz="2400" b="1" cap="none" dirty="0">
                <a:cs typeface="Al Nile" pitchFamily="2" charset="-78"/>
              </a:rPr>
              <a:t>,</a:t>
            </a:r>
            <a:r>
              <a:rPr lang="en-AE" sz="2400" b="1" cap="none" dirty="0">
                <a:solidFill>
                  <a:schemeClr val="accent1">
                    <a:lumMod val="75000"/>
                  </a:schemeClr>
                </a:solidFill>
                <a:cs typeface="Al Nile" pitchFamily="2" charset="-78"/>
              </a:rPr>
              <a:t> </a:t>
            </a:r>
            <a:r>
              <a:rPr lang="en-US" sz="2400" cap="none" dirty="0">
                <a:cs typeface="Al Nile" pitchFamily="2" charset="-78"/>
              </a:rPr>
              <a:t>H</a:t>
            </a:r>
            <a:r>
              <a:rPr lang="en-US" sz="2400" i="0" cap="none" dirty="0">
                <a:effectLst/>
                <a:cs typeface="Al Nile" pitchFamily="2" charset="-78"/>
              </a:rPr>
              <a:t>elps to speed up healing, prevent breakouts and support the skin's immune system and it promotes natural moisturizing , which means it helps to hydrate the skin effectively, giving it a radiant glow.</a:t>
            </a:r>
          </a:p>
          <a:p>
            <a:pPr marL="0" indent="0">
              <a:lnSpc>
                <a:spcPct val="100000"/>
              </a:lnSpc>
              <a:buNone/>
            </a:pPr>
            <a:r>
              <a:rPr lang="en-US" sz="2400" b="0" i="0" cap="none" dirty="0">
                <a:effectLst/>
                <a:cs typeface="Al Nile" pitchFamily="2" charset="-78"/>
              </a:rPr>
              <a:t>Both the upper and lower layers of skin need vitamin a. It seems to prevent sun damage by interrupting the process that breaks down collagen.</a:t>
            </a:r>
          </a:p>
          <a:p>
            <a:pPr marL="0" indent="0">
              <a:lnSpc>
                <a:spcPct val="100000"/>
              </a:lnSpc>
              <a:buNone/>
            </a:pPr>
            <a:r>
              <a:rPr lang="en-US" sz="2400" cap="none" dirty="0">
                <a:cs typeface="Al Nile" pitchFamily="2" charset="-78"/>
              </a:rPr>
              <a:t>Sources of vitamin A: </a:t>
            </a:r>
          </a:p>
          <a:p>
            <a:pPr>
              <a:lnSpc>
                <a:spcPct val="100000"/>
              </a:lnSpc>
              <a:buFont typeface="Courier New" panose="02070309020205020404" pitchFamily="49" charset="0"/>
              <a:buChar char="o"/>
            </a:pPr>
            <a:r>
              <a:rPr lang="en-US" sz="2400" i="0" cap="none" dirty="0">
                <a:solidFill>
                  <a:schemeClr val="accent1">
                    <a:lumMod val="75000"/>
                  </a:schemeClr>
                </a:solidFill>
                <a:effectLst/>
                <a:cs typeface="Al Nile" pitchFamily="2" charset="-78"/>
              </a:rPr>
              <a:t>Spinach</a:t>
            </a:r>
          </a:p>
          <a:p>
            <a:pPr>
              <a:lnSpc>
                <a:spcPct val="100000"/>
              </a:lnSpc>
              <a:buFont typeface="Courier New" panose="02070309020205020404" pitchFamily="49" charset="0"/>
              <a:buChar char="o"/>
            </a:pPr>
            <a:r>
              <a:rPr lang="en-US" sz="2400" i="0" cap="none" dirty="0">
                <a:solidFill>
                  <a:schemeClr val="accent1">
                    <a:lumMod val="75000"/>
                  </a:schemeClr>
                </a:solidFill>
                <a:effectLst/>
                <a:cs typeface="Al Nile" pitchFamily="2" charset="-78"/>
              </a:rPr>
              <a:t> Carrots</a:t>
            </a:r>
          </a:p>
          <a:p>
            <a:pPr>
              <a:lnSpc>
                <a:spcPct val="100000"/>
              </a:lnSpc>
              <a:buFont typeface="Courier New" panose="02070309020205020404" pitchFamily="49" charset="0"/>
              <a:buChar char="o"/>
            </a:pPr>
            <a:r>
              <a:rPr lang="en-US" sz="2400" i="0" cap="none" dirty="0">
                <a:solidFill>
                  <a:schemeClr val="accent1">
                    <a:lumMod val="75000"/>
                  </a:schemeClr>
                </a:solidFill>
                <a:effectLst/>
                <a:cs typeface="Al Nile" pitchFamily="2" charset="-78"/>
              </a:rPr>
              <a:t>Sweet potatoes</a:t>
            </a:r>
          </a:p>
        </p:txBody>
      </p:sp>
      <p:sp>
        <p:nvSpPr>
          <p:cNvPr id="4" name="Title 1">
            <a:extLst>
              <a:ext uri="{FF2B5EF4-FFF2-40B4-BE49-F238E27FC236}">
                <a16:creationId xmlns:a16="http://schemas.microsoft.com/office/drawing/2014/main" id="{3C8CF91A-F37C-F221-A24A-284A4C9CFF0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EB101D2-5828-AF97-FA93-93AEAA34BD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69752480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23BB81-BCE8-E413-B058-3B5EC5A14B4D}"/>
              </a:ext>
            </a:extLst>
          </p:cNvPr>
          <p:cNvSpPr>
            <a:spLocks noGrp="1"/>
          </p:cNvSpPr>
          <p:nvPr>
            <p:ph idx="1"/>
          </p:nvPr>
        </p:nvSpPr>
        <p:spPr>
          <a:xfrm>
            <a:off x="913775" y="2367093"/>
            <a:ext cx="10364452" cy="4122917"/>
          </a:xfrm>
        </p:spPr>
        <p:txBody>
          <a:bodyPr>
            <a:noAutofit/>
          </a:bodyPr>
          <a:lstStyle/>
          <a:p>
            <a:r>
              <a:rPr lang="en-US" sz="2400" b="1" cap="none" dirty="0">
                <a:solidFill>
                  <a:schemeClr val="accent1">
                    <a:lumMod val="75000"/>
                  </a:schemeClr>
                </a:solidFill>
                <a:cs typeface="Al Nile" pitchFamily="2" charset="-78"/>
              </a:rPr>
              <a:t>V</a:t>
            </a:r>
            <a:r>
              <a:rPr lang="en-AE" sz="2400" b="1" cap="none" dirty="0">
                <a:solidFill>
                  <a:schemeClr val="accent1">
                    <a:lumMod val="75000"/>
                  </a:schemeClr>
                </a:solidFill>
                <a:cs typeface="Al Nile" pitchFamily="2" charset="-78"/>
              </a:rPr>
              <a:t>itamin E : </a:t>
            </a:r>
            <a:r>
              <a:rPr lang="en-US" sz="2400" i="0" cap="none" dirty="0">
                <a:effectLst/>
                <a:cs typeface="Al Nile" pitchFamily="2" charset="-78"/>
              </a:rPr>
              <a:t>Acts as an antioxidant, helping protect cells from damage throughout your body. It's found in our sebum (skin oil), which creates a natural barrier to keep moisture in your skin.</a:t>
            </a:r>
          </a:p>
          <a:p>
            <a:pPr marL="0" indent="0">
              <a:buNone/>
            </a:pPr>
            <a:r>
              <a:rPr lang="en-US" sz="2400" cap="none" dirty="0">
                <a:cs typeface="Al Nile" pitchFamily="2" charset="-78"/>
              </a:rPr>
              <a:t>Sources of vitamin E : </a:t>
            </a: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Almonds</a:t>
            </a: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Sunflower seeds</a:t>
            </a:r>
            <a:endParaRPr lang="en-US" sz="2400" cap="none" dirty="0">
              <a:solidFill>
                <a:schemeClr val="accent1">
                  <a:lumMod val="75000"/>
                </a:schemeClr>
              </a:solidFill>
              <a:cs typeface="Al Nile" pitchFamily="2" charset="-78"/>
            </a:endParaRP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Peanut butter</a:t>
            </a:r>
          </a:p>
          <a:p>
            <a:pPr>
              <a:buFont typeface="Courier New" panose="02070309020205020404" pitchFamily="49" charset="0"/>
              <a:buChar char="o"/>
            </a:pPr>
            <a:r>
              <a:rPr lang="en-US" sz="2400" b="0" i="0" cap="none" dirty="0">
                <a:solidFill>
                  <a:schemeClr val="accent1">
                    <a:lumMod val="75000"/>
                  </a:schemeClr>
                </a:solidFill>
                <a:effectLst/>
                <a:cs typeface="Al Nile" pitchFamily="2" charset="-78"/>
              </a:rPr>
              <a:t>Spinach</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BB23277C-5833-DD16-6710-58448BF88D3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021AF61-1D16-DCF9-BA74-B8D20CBF42E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6342442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615BD-1AB3-D7DD-A6DD-6F29284EE558}"/>
              </a:ext>
            </a:extLst>
          </p:cNvPr>
          <p:cNvSpPr>
            <a:spLocks noGrp="1"/>
          </p:cNvSpPr>
          <p:nvPr>
            <p:ph idx="1"/>
          </p:nvPr>
        </p:nvSpPr>
        <p:spPr>
          <a:xfrm>
            <a:off x="913775" y="2367093"/>
            <a:ext cx="10364452" cy="4234429"/>
          </a:xfrm>
        </p:spPr>
        <p:txBody>
          <a:bodyPr>
            <a:normAutofit/>
          </a:bodyPr>
          <a:lstStyle/>
          <a:p>
            <a:r>
              <a:rPr lang="en-US" sz="2400" b="1" cap="none" dirty="0">
                <a:solidFill>
                  <a:schemeClr val="accent1">
                    <a:lumMod val="75000"/>
                  </a:schemeClr>
                </a:solidFill>
                <a:cs typeface="Al Nile" pitchFamily="2" charset="-78"/>
              </a:rPr>
              <a:t>V</a:t>
            </a:r>
            <a:r>
              <a:rPr lang="en-AE" sz="2400" b="1" cap="none" dirty="0">
                <a:solidFill>
                  <a:schemeClr val="accent1">
                    <a:lumMod val="75000"/>
                  </a:schemeClr>
                </a:solidFill>
                <a:cs typeface="Al Nile" pitchFamily="2" charset="-78"/>
              </a:rPr>
              <a:t>itamin B12 : </a:t>
            </a:r>
            <a:r>
              <a:rPr lang="en-AE" sz="2400" cap="none" dirty="0">
                <a:cs typeface="Al Nile" pitchFamily="2" charset="-78"/>
              </a:rPr>
              <a:t>I</a:t>
            </a:r>
            <a:r>
              <a:rPr lang="en-US" sz="2400" i="0" cap="none" dirty="0">
                <a:effectLst/>
                <a:cs typeface="Al Nile" pitchFamily="2" charset="-78"/>
              </a:rPr>
              <a:t>s necessary for cell reproduction and can be applied topically for skin benefits because it reduces inflammation, dryness, and acne.</a:t>
            </a:r>
          </a:p>
          <a:p>
            <a:pPr marL="0" indent="0">
              <a:buNone/>
            </a:pPr>
            <a:endParaRPr lang="en-US" sz="2400" i="0" cap="none" dirty="0">
              <a:effectLst/>
              <a:cs typeface="Al Nile" pitchFamily="2" charset="-78"/>
            </a:endParaRPr>
          </a:p>
          <a:p>
            <a:pPr marL="0" indent="0">
              <a:buNone/>
            </a:pPr>
            <a:r>
              <a:rPr lang="en-US" sz="2400" cap="none" dirty="0">
                <a:cs typeface="Al Nile" pitchFamily="2" charset="-78"/>
              </a:rPr>
              <a:t>Sources of B12: </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Dairy products</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Liver</a:t>
            </a:r>
            <a:endParaRPr lang="en-US" sz="2400" cap="none" dirty="0">
              <a:solidFill>
                <a:schemeClr val="accent1">
                  <a:lumMod val="75000"/>
                </a:schemeClr>
              </a:solidFill>
              <a:cs typeface="Al Nile" pitchFamily="2" charset="-78"/>
            </a:endParaRPr>
          </a:p>
          <a:p>
            <a:pPr>
              <a:buFont typeface="Courier New" panose="02070309020205020404" pitchFamily="49" charset="0"/>
              <a:buChar char="o"/>
            </a:pPr>
            <a:r>
              <a:rPr lang="en-US" sz="2400" cap="none" dirty="0">
                <a:solidFill>
                  <a:schemeClr val="accent1">
                    <a:lumMod val="75000"/>
                  </a:schemeClr>
                </a:solidFill>
                <a:cs typeface="Al Nile" pitchFamily="2" charset="-78"/>
              </a:rPr>
              <a:t>Beef </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E7155F1C-0B38-080B-71D7-AA6549BF7510}"/>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922AB096-1A90-0B1A-C33C-3709C755C3A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3640405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ood, plate, table, bowl&#10;&#10;Description automatically generated">
            <a:extLst>
              <a:ext uri="{FF2B5EF4-FFF2-40B4-BE49-F238E27FC236}">
                <a16:creationId xmlns:a16="http://schemas.microsoft.com/office/drawing/2014/main" id="{7493ADE0-6C74-3EE8-56AC-EC1E6997B2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3088880"/>
            <a:ext cx="4432212" cy="2659327"/>
          </a:xfrm>
        </p:spPr>
      </p:pic>
      <p:sp>
        <p:nvSpPr>
          <p:cNvPr id="4" name="Title 1">
            <a:extLst>
              <a:ext uri="{FF2B5EF4-FFF2-40B4-BE49-F238E27FC236}">
                <a16:creationId xmlns:a16="http://schemas.microsoft.com/office/drawing/2014/main" id="{CD925134-952F-0F83-5EFC-16C4DEDAE8A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plate of food&#10;&#10;Description automatically generated with low confidence">
            <a:extLst>
              <a:ext uri="{FF2B5EF4-FFF2-40B4-BE49-F238E27FC236}">
                <a16:creationId xmlns:a16="http://schemas.microsoft.com/office/drawing/2014/main" id="{EE3B9F38-8D27-E5F6-0DF1-620CF78FC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09" y="3088880"/>
            <a:ext cx="5057616" cy="2659327"/>
          </a:xfrm>
          <a:prstGeom prst="rect">
            <a:avLst/>
          </a:prstGeom>
        </p:spPr>
      </p:pic>
    </p:spTree>
    <p:extLst>
      <p:ext uri="{BB962C8B-B14F-4D97-AF65-F5344CB8AC3E}">
        <p14:creationId xmlns:p14="http://schemas.microsoft.com/office/powerpoint/2010/main" val="46459988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07FC4-386F-4FBC-9D5C-AF1650E88232}"/>
              </a:ext>
            </a:extLst>
          </p:cNvPr>
          <p:cNvSpPr>
            <a:spLocks noGrp="1"/>
          </p:cNvSpPr>
          <p:nvPr>
            <p:ph idx="1"/>
          </p:nvPr>
        </p:nvSpPr>
        <p:spPr>
          <a:xfrm>
            <a:off x="913775" y="2288715"/>
            <a:ext cx="10364452" cy="4791990"/>
          </a:xfrm>
        </p:spPr>
        <p:txBody>
          <a:bodyPr>
            <a:normAutofit/>
          </a:bodyPr>
          <a:lstStyle/>
          <a:p>
            <a:pPr marL="0" indent="0">
              <a:buNone/>
            </a:pPr>
            <a:r>
              <a:rPr lang="en-US" sz="2400" cap="none" dirty="0">
                <a:cs typeface="Al Nile" pitchFamily="2" charset="-78"/>
              </a:rPr>
              <a:t>Minerals, particularly trace minerals, are very involved in the various protective properties of your skin. Trace minerals have been shown to be essential in fighting the damages of excessive sun exposure, wrinkles, and maintaining the moisture in your skin.</a:t>
            </a:r>
          </a:p>
          <a:p>
            <a:pPr marL="0" indent="0">
              <a:buNone/>
            </a:pPr>
            <a:r>
              <a:rPr lang="en-US" sz="2400" b="0" i="0" cap="none" dirty="0">
                <a:solidFill>
                  <a:srgbClr val="000000"/>
                </a:solidFill>
                <a:effectLst/>
              </a:rPr>
              <a:t>There are several minerals that can boost skin health:</a:t>
            </a:r>
            <a:endParaRPr lang="en-US" sz="2400" b="0" i="0" cap="none" dirty="0">
              <a:solidFill>
                <a:srgbClr val="000000"/>
              </a:solidFill>
              <a:effectLst/>
              <a:cs typeface="Al Nile" pitchFamily="2" charset="-78"/>
            </a:endParaRP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Zinc</a:t>
            </a:r>
            <a:r>
              <a:rPr lang="en-US" sz="2400" b="0" i="0" cap="none" dirty="0">
                <a:solidFill>
                  <a:srgbClr val="000000"/>
                </a:solidFill>
                <a:effectLst/>
              </a:rPr>
              <a:t>: A proven anti-inflammatory.</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Zinc oxide</a:t>
            </a:r>
            <a:r>
              <a:rPr lang="en-US" sz="2400" b="1" i="0" cap="none" dirty="0">
                <a:solidFill>
                  <a:srgbClr val="000000"/>
                </a:solidFill>
                <a:effectLst/>
              </a:rPr>
              <a:t>: </a:t>
            </a:r>
            <a:r>
              <a:rPr lang="en-US" sz="2400" cap="none" dirty="0">
                <a:solidFill>
                  <a:srgbClr val="000000"/>
                </a:solidFill>
                <a:cs typeface="Al Nile" pitchFamily="2" charset="-78"/>
              </a:rPr>
              <a:t>A</a:t>
            </a:r>
            <a:r>
              <a:rPr lang="en-US" sz="2400" b="0" i="0" cap="none" dirty="0">
                <a:solidFill>
                  <a:srgbClr val="000000"/>
                </a:solidFill>
                <a:effectLst/>
                <a:cs typeface="Al Nile" pitchFamily="2" charset="-78"/>
              </a:rPr>
              <a:t> key sunscreen ingredient, zinc oxide helps protect the skin from sun damage</a:t>
            </a:r>
          </a:p>
          <a:p>
            <a:pPr>
              <a:buFont typeface="Courier New" panose="02070309020205020404" pitchFamily="49" charset="0"/>
              <a:buChar char="o"/>
            </a:pPr>
            <a:endParaRPr lang="en-AE" sz="2400" cap="none" dirty="0">
              <a:cs typeface="Al Nile" pitchFamily="2" charset="-78"/>
            </a:endParaRPr>
          </a:p>
        </p:txBody>
      </p:sp>
      <p:sp>
        <p:nvSpPr>
          <p:cNvPr id="4" name="Title 1">
            <a:extLst>
              <a:ext uri="{FF2B5EF4-FFF2-40B4-BE49-F238E27FC236}">
                <a16:creationId xmlns:a16="http://schemas.microsoft.com/office/drawing/2014/main" id="{7C98D744-CE8A-EDF3-82D7-D3DF08F393C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6339964-976F-91E7-B1D2-6A068D8510C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88253951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BBA18-6F7E-F349-F601-638E794DCF94}"/>
              </a:ext>
            </a:extLst>
          </p:cNvPr>
          <p:cNvSpPr>
            <a:spLocks noGrp="1"/>
          </p:cNvSpPr>
          <p:nvPr>
            <p:ph idx="1"/>
          </p:nvPr>
        </p:nvSpPr>
        <p:spPr>
          <a:xfrm>
            <a:off x="913775" y="2445802"/>
            <a:ext cx="10364452" cy="4212127"/>
          </a:xfrm>
        </p:spPr>
        <p:txBody>
          <a:bodyPr>
            <a:normAutofit/>
          </a:bodyPr>
          <a:lstStyle/>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Magnesium</a:t>
            </a:r>
            <a:r>
              <a:rPr lang="en-US" sz="2400" i="0" cap="none" dirty="0">
                <a:solidFill>
                  <a:schemeClr val="accent1">
                    <a:lumMod val="75000"/>
                  </a:schemeClr>
                </a:solidFill>
                <a:effectLst/>
                <a:cs typeface="Al Nile" pitchFamily="2" charset="-78"/>
              </a:rPr>
              <a:t> </a:t>
            </a:r>
            <a:r>
              <a:rPr lang="en-US" sz="2400" b="0" i="0" cap="none" dirty="0">
                <a:solidFill>
                  <a:srgbClr val="202124"/>
                </a:solidFill>
                <a:effectLst/>
              </a:rPr>
              <a:t>: </a:t>
            </a:r>
            <a:r>
              <a:rPr lang="en-US" sz="2400" b="0" cap="none" dirty="0">
                <a:solidFill>
                  <a:srgbClr val="202124"/>
                </a:solidFill>
                <a:cs typeface="Al Nile" pitchFamily="2" charset="-78"/>
              </a:rPr>
              <a:t>I</a:t>
            </a:r>
            <a:r>
              <a:rPr lang="en-US" sz="2400" i="0" cap="none" dirty="0">
                <a:effectLst/>
                <a:cs typeface="Al Nile" pitchFamily="2" charset="-78"/>
              </a:rPr>
              <a:t>t regulates cellular regeneration and repair</a:t>
            </a:r>
            <a:r>
              <a:rPr lang="en-AE" sz="2400" i="0" cap="none" dirty="0">
                <a:effectLst/>
                <a:cs typeface="Al Nile" pitchFamily="2" charset="-78"/>
              </a:rPr>
              <a:t>.</a:t>
            </a:r>
          </a:p>
          <a:p>
            <a:pPr>
              <a:buFont typeface="Courier New" panose="02070309020205020404" pitchFamily="49" charset="0"/>
              <a:buChar char="o"/>
            </a:pPr>
            <a:r>
              <a:rPr lang="en-US" sz="2400" b="1" cap="none" dirty="0">
                <a:solidFill>
                  <a:schemeClr val="accent1">
                    <a:lumMod val="75000"/>
                  </a:schemeClr>
                </a:solidFill>
                <a:cs typeface="Al Nile" pitchFamily="2" charset="-78"/>
              </a:rPr>
              <a:t>I</a:t>
            </a:r>
            <a:r>
              <a:rPr lang="en-AE" sz="2400" b="1" cap="none" dirty="0">
                <a:solidFill>
                  <a:schemeClr val="accent1">
                    <a:lumMod val="75000"/>
                  </a:schemeClr>
                </a:solidFill>
                <a:cs typeface="Al Nile" pitchFamily="2" charset="-78"/>
              </a:rPr>
              <a:t>ron</a:t>
            </a:r>
            <a:r>
              <a:rPr lang="en-AE" sz="2400" cap="none" dirty="0">
                <a:solidFill>
                  <a:srgbClr val="202124"/>
                </a:solidFill>
                <a:cs typeface="Al Nile" pitchFamily="2" charset="-78"/>
              </a:rPr>
              <a:t>: </a:t>
            </a:r>
            <a:r>
              <a:rPr lang="en-US" sz="2400" cap="none" dirty="0">
                <a:solidFill>
                  <a:srgbClr val="202124"/>
                </a:solidFill>
                <a:cs typeface="Al Nile" pitchFamily="2" charset="-78"/>
              </a:rPr>
              <a:t>O</a:t>
            </a:r>
            <a:r>
              <a:rPr lang="en-US" sz="2400" i="0" cap="none" dirty="0">
                <a:effectLst/>
                <a:cs typeface="Al Nile" pitchFamily="2" charset="-78"/>
              </a:rPr>
              <a:t>ptimizing the skin's wound healing function and minimizing the appearance of bruises.</a:t>
            </a:r>
          </a:p>
          <a:p>
            <a:pPr>
              <a:buFont typeface="Courier New" panose="02070309020205020404" pitchFamily="49" charset="0"/>
              <a:buChar char="o"/>
            </a:pPr>
            <a:r>
              <a:rPr lang="en-GB" sz="2400" b="1" cap="none" dirty="0">
                <a:solidFill>
                  <a:schemeClr val="accent1">
                    <a:lumMod val="75000"/>
                  </a:schemeClr>
                </a:solidFill>
                <a:cs typeface="Al Nile" pitchFamily="2" charset="-78"/>
              </a:rPr>
              <a:t>Calcium</a:t>
            </a:r>
            <a:r>
              <a:rPr lang="en-US" sz="2400" cap="none" dirty="0">
                <a:solidFill>
                  <a:schemeClr val="accent1">
                    <a:lumMod val="75000"/>
                  </a:schemeClr>
                </a:solidFill>
                <a:cs typeface="Al Nile" pitchFamily="2" charset="-78"/>
              </a:rPr>
              <a:t> </a:t>
            </a:r>
            <a:r>
              <a:rPr lang="en-US" sz="2400" b="1" cap="none" dirty="0">
                <a:solidFill>
                  <a:schemeClr val="accent1">
                    <a:lumMod val="75000"/>
                  </a:schemeClr>
                </a:solidFill>
                <a:cs typeface="Al Nile" pitchFamily="2" charset="-78"/>
              </a:rPr>
              <a:t>: </a:t>
            </a:r>
            <a:r>
              <a:rPr lang="en-US" sz="2400" cap="none" dirty="0">
                <a:cs typeface="Al Nile" pitchFamily="2" charset="-78"/>
              </a:rPr>
              <a:t>A</a:t>
            </a:r>
            <a:r>
              <a:rPr lang="en-US" sz="2400" i="0" cap="none" dirty="0">
                <a:effectLst/>
                <a:cs typeface="Al Nile" pitchFamily="2" charset="-78"/>
              </a:rPr>
              <a:t>n integral part of wound healing and skin-cell regeneration.</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Potassium</a:t>
            </a:r>
            <a:r>
              <a:rPr lang="en-US" sz="2400" b="0" cap="none" dirty="0">
                <a:solidFill>
                  <a:schemeClr val="accent1">
                    <a:lumMod val="75000"/>
                  </a:schemeClr>
                </a:solidFill>
                <a:cs typeface="Al Nile" pitchFamily="2" charset="-78"/>
              </a:rPr>
              <a:t>: </a:t>
            </a:r>
            <a:r>
              <a:rPr lang="en-US" sz="2400" b="0" cap="none" dirty="0">
                <a:cs typeface="Al Nile" pitchFamily="2" charset="-78"/>
              </a:rPr>
              <a:t>I</a:t>
            </a:r>
            <a:r>
              <a:rPr lang="en-US" sz="2400" i="0" cap="none" dirty="0">
                <a:effectLst/>
                <a:cs typeface="Al Nile" pitchFamily="2" charset="-78"/>
              </a:rPr>
              <a:t>t supports the rapid growth of new cells. This function helps your skin look young, healthy and glowing.</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Phosphorus</a:t>
            </a:r>
            <a:r>
              <a:rPr lang="en-US" sz="2400" b="0" i="0" cap="none" dirty="0">
                <a:solidFill>
                  <a:srgbClr val="202124"/>
                </a:solidFill>
                <a:effectLst/>
              </a:rPr>
              <a:t>:  </a:t>
            </a:r>
            <a:r>
              <a:rPr lang="en-US" sz="2400" b="0" cap="none" dirty="0">
                <a:solidFill>
                  <a:srgbClr val="202124"/>
                </a:solidFill>
                <a:cs typeface="Al Nile" pitchFamily="2" charset="-78"/>
              </a:rPr>
              <a:t>N</a:t>
            </a:r>
            <a:r>
              <a:rPr lang="en-US" sz="2400" i="0" cap="none" dirty="0">
                <a:effectLst/>
                <a:cs typeface="Al Nile" pitchFamily="2" charset="-78"/>
              </a:rPr>
              <a:t>eeded for the growth, maintenance, and repair of all tissues and cells.</a:t>
            </a:r>
          </a:p>
        </p:txBody>
      </p:sp>
      <p:sp>
        <p:nvSpPr>
          <p:cNvPr id="4" name="Title 1">
            <a:extLst>
              <a:ext uri="{FF2B5EF4-FFF2-40B4-BE49-F238E27FC236}">
                <a16:creationId xmlns:a16="http://schemas.microsoft.com/office/drawing/2014/main" id="{F08DBC61-8FAF-C11D-55D0-8DD2F57EA78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01B144B-C772-EE6D-2E49-F1FE0231656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152184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8B5775-1A0D-93E5-8C24-ECF1EDA162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877" y="2625635"/>
            <a:ext cx="3732760" cy="3732760"/>
          </a:xfrm>
        </p:spPr>
      </p:pic>
      <p:sp>
        <p:nvSpPr>
          <p:cNvPr id="4" name="Title 1">
            <a:extLst>
              <a:ext uri="{FF2B5EF4-FFF2-40B4-BE49-F238E27FC236}">
                <a16:creationId xmlns:a16="http://schemas.microsoft.com/office/drawing/2014/main" id="{E58F8310-2D34-BCFC-5943-C34436E01E3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vitamins &amp; minerals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a:extLst>
              <a:ext uri="{FF2B5EF4-FFF2-40B4-BE49-F238E27FC236}">
                <a16:creationId xmlns:a16="http://schemas.microsoft.com/office/drawing/2014/main" id="{15F0A10E-E230-6AF0-543B-13B6FE323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042" y="2613496"/>
            <a:ext cx="3732760" cy="3744899"/>
          </a:xfrm>
          <a:prstGeom prst="rect">
            <a:avLst/>
          </a:prstGeom>
        </p:spPr>
      </p:pic>
    </p:spTree>
    <p:extLst>
      <p:ext uri="{BB962C8B-B14F-4D97-AF65-F5344CB8AC3E}">
        <p14:creationId xmlns:p14="http://schemas.microsoft.com/office/powerpoint/2010/main" val="18248047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4FED7-A96A-7857-D541-7EA4FE4E9A80}"/>
              </a:ext>
            </a:extLst>
          </p:cNvPr>
          <p:cNvSpPr>
            <a:spLocks noGrp="1"/>
          </p:cNvSpPr>
          <p:nvPr>
            <p:ph idx="1"/>
          </p:nvPr>
        </p:nvSpPr>
        <p:spPr>
          <a:xfrm>
            <a:off x="913775" y="2367093"/>
            <a:ext cx="10364452" cy="4490907"/>
          </a:xfrm>
        </p:spPr>
        <p:txBody>
          <a:bodyPr>
            <a:normAutofit/>
          </a:bodyPr>
          <a:lstStyle/>
          <a:p>
            <a:pPr marL="0" indent="0">
              <a:buNone/>
            </a:pPr>
            <a:r>
              <a:rPr lang="en-US" sz="2400" cap="none" dirty="0">
                <a:cs typeface="Al Nile" pitchFamily="2" charset="-78"/>
              </a:rPr>
              <a:t>When people talk about diet, they usually speak about weight, but did you know that what we eat can also impact the health and appearance of our skin? While we usually reach for skin care products to treat and care for our skin, our diet can help to rejuvenate our skin from the inside out.</a:t>
            </a:r>
          </a:p>
          <a:p>
            <a:pPr marL="0" indent="0">
              <a:buNone/>
            </a:pPr>
            <a:r>
              <a:rPr lang="en-US" sz="2400" b="0" i="0" cap="none" dirty="0">
                <a:solidFill>
                  <a:srgbClr val="000000"/>
                </a:solidFill>
                <a:effectLst/>
                <a:cs typeface="Al Nile" pitchFamily="2" charset="-78"/>
              </a:rPr>
              <a:t>The things we eat and what our body ingests has much greater impact on the overall appearance and condition of our skin. A healthy diet includes raw minerals, vitamins and other nutrients, acids, and other useful compounds that our skin and body needs daily bases.</a:t>
            </a:r>
            <a:endParaRPr lang="en-US" sz="2400" cap="none" dirty="0">
              <a:cs typeface="Al Nile" pitchFamily="2" charset="-78"/>
            </a:endParaRPr>
          </a:p>
        </p:txBody>
      </p:sp>
      <p:sp>
        <p:nvSpPr>
          <p:cNvPr id="4" name="Title 1">
            <a:extLst>
              <a:ext uri="{FF2B5EF4-FFF2-40B4-BE49-F238E27FC236}">
                <a16:creationId xmlns:a16="http://schemas.microsoft.com/office/drawing/2014/main" id="{16A98F2B-2D2A-AA03-5510-8042940A707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rPr>
            </a:br>
            <a:r>
              <a:rPr lang="en-US" sz="4000" b="1" i="0" dirty="0">
                <a:solidFill>
                  <a:schemeClr val="bg1"/>
                </a:solidFill>
                <a:effectLst/>
              </a:rPr>
              <a:t>Benefits of a healthy diet for the skin</a:t>
            </a:r>
            <a:br>
              <a:rPr lang="en-US" sz="2000" b="1" i="0" dirty="0">
                <a:solidFill>
                  <a:srgbClr val="37BBEC"/>
                </a:solidFill>
                <a:effectLst/>
                <a:latin typeface="Poppins" pitchFamily="2" charset="77"/>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998568B8-59B6-A5DC-C079-C48DEE56E4C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52434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B355F-7F9C-4326-B0CA-19CEE55FB5D3}"/>
              </a:ext>
            </a:extLst>
          </p:cNvPr>
          <p:cNvSpPr>
            <a:spLocks noGrp="1"/>
          </p:cNvSpPr>
          <p:nvPr>
            <p:ph idx="1"/>
          </p:nvPr>
        </p:nvSpPr>
        <p:spPr>
          <a:xfrm>
            <a:off x="913775" y="2367093"/>
            <a:ext cx="10364452" cy="4196993"/>
          </a:xfrm>
        </p:spPr>
        <p:txBody>
          <a:bodyPr>
            <a:normAutofit/>
          </a:bodyPr>
          <a:lstStyle/>
          <a:p>
            <a:pPr marL="0" indent="0">
              <a:buNone/>
            </a:pPr>
            <a:r>
              <a:rPr lang="en-US" sz="2400" b="1" cap="none" dirty="0">
                <a:cs typeface="Al Nile" pitchFamily="2" charset="-78"/>
              </a:rPr>
              <a:t>Example : </a:t>
            </a:r>
          </a:p>
          <a:p>
            <a:pPr marL="0" indent="0">
              <a:buNone/>
            </a:pPr>
            <a:r>
              <a:rPr lang="en-US" sz="2400" b="1" cap="none" dirty="0">
                <a:cs typeface="Al Nile" pitchFamily="2" charset="-78"/>
              </a:rPr>
              <a:t>Hazard : </a:t>
            </a:r>
            <a:r>
              <a:rPr lang="en-US" sz="2400" cap="none" dirty="0">
                <a:cs typeface="Al Nile" pitchFamily="2" charset="-78"/>
              </a:rPr>
              <a:t>using the chemical peel to do a treatment. </a:t>
            </a:r>
          </a:p>
          <a:p>
            <a:pPr marL="0" indent="0">
              <a:buNone/>
            </a:pPr>
            <a:r>
              <a:rPr lang="en-US" sz="2400" b="1" cap="none" dirty="0">
                <a:cs typeface="Al Nile" pitchFamily="2" charset="-78"/>
              </a:rPr>
              <a:t>Risk</a:t>
            </a:r>
            <a:r>
              <a:rPr lang="en-US" sz="2400" cap="none" dirty="0">
                <a:cs typeface="Al Nile" pitchFamily="2" charset="-78"/>
              </a:rPr>
              <a:t>     : not wearing protective gloves when handling the chemical peel.</a:t>
            </a:r>
          </a:p>
          <a:p>
            <a:pPr marL="0" indent="0">
              <a:buNone/>
            </a:pPr>
            <a:endParaRPr lang="en-AE" sz="2400" cap="none" dirty="0"/>
          </a:p>
        </p:txBody>
      </p:sp>
      <p:sp>
        <p:nvSpPr>
          <p:cNvPr id="4" name="Title 1">
            <a:extLst>
              <a:ext uri="{FF2B5EF4-FFF2-40B4-BE49-F238E27FC236}">
                <a16:creationId xmlns:a16="http://schemas.microsoft.com/office/drawing/2014/main" id="{D8E681F5-80FB-B5D0-16EA-9904031F54E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4000" b="1" dirty="0">
                <a:solidFill>
                  <a:schemeClr val="bg1"/>
                </a:solidFill>
                <a:latin typeface="+mn-lt"/>
              </a:rPr>
              <a:t>Hazard and risk </a:t>
            </a:r>
          </a:p>
        </p:txBody>
      </p:sp>
      <p:pic>
        <p:nvPicPr>
          <p:cNvPr id="6" name="Picture 5" descr="Logo&#10;&#10;Description automatically generated">
            <a:extLst>
              <a:ext uri="{FF2B5EF4-FFF2-40B4-BE49-F238E27FC236}">
                <a16:creationId xmlns:a16="http://schemas.microsoft.com/office/drawing/2014/main" id="{C79A2D7E-84EA-61AC-28F8-BB1F99908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69" y="4465589"/>
            <a:ext cx="5617331" cy="1773894"/>
          </a:xfrm>
          <a:prstGeom prst="rect">
            <a:avLst/>
          </a:prstGeom>
        </p:spPr>
      </p:pic>
      <p:pic>
        <p:nvPicPr>
          <p:cNvPr id="8" name="Picture 7" descr="A red and white triangle sign&#10;&#10;Description automatically generated with low confidence">
            <a:extLst>
              <a:ext uri="{FF2B5EF4-FFF2-40B4-BE49-F238E27FC236}">
                <a16:creationId xmlns:a16="http://schemas.microsoft.com/office/drawing/2014/main" id="{FC4B8CA6-411A-E758-0254-864CA9CED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4397983"/>
            <a:ext cx="4419600" cy="1841500"/>
          </a:xfrm>
          <a:prstGeom prst="rect">
            <a:avLst/>
          </a:prstGeom>
        </p:spPr>
      </p:pic>
    </p:spTree>
    <p:extLst>
      <p:ext uri="{BB962C8B-B14F-4D97-AF65-F5344CB8AC3E}">
        <p14:creationId xmlns:p14="http://schemas.microsoft.com/office/powerpoint/2010/main" val="4628166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C5466-069B-58A0-E3E2-86C91FA454AB}"/>
              </a:ext>
            </a:extLst>
          </p:cNvPr>
          <p:cNvSpPr>
            <a:spLocks noGrp="1"/>
          </p:cNvSpPr>
          <p:nvPr>
            <p:ph idx="1"/>
          </p:nvPr>
        </p:nvSpPr>
        <p:spPr>
          <a:xfrm>
            <a:off x="913775" y="2367093"/>
            <a:ext cx="10364452" cy="4122917"/>
          </a:xfrm>
        </p:spPr>
        <p:txBody>
          <a:bodyPr>
            <a:normAutofit/>
          </a:bodyPr>
          <a:lstStyle/>
          <a:p>
            <a:r>
              <a:rPr lang="en-US" sz="2400" b="0" i="0" cap="none" dirty="0">
                <a:solidFill>
                  <a:srgbClr val="000000"/>
                </a:solidFill>
                <a:effectLst/>
                <a:cs typeface="Al Nile" pitchFamily="2" charset="-78"/>
              </a:rPr>
              <a:t> Here we will discover the many benefits of a healthy diet on your skin:</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Moisturizing effects.</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Prevent wrinkles.</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Fights acne.</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Makes your skin radiant.</a:t>
            </a:r>
          </a:p>
          <a:p>
            <a:pPr>
              <a:buFont typeface="Courier New" panose="02070309020205020404" pitchFamily="49" charset="0"/>
              <a:buChar char="o"/>
            </a:pPr>
            <a:r>
              <a:rPr lang="en-US" sz="2400" b="1" i="0" cap="none" dirty="0">
                <a:solidFill>
                  <a:schemeClr val="accent1">
                    <a:lumMod val="75000"/>
                  </a:schemeClr>
                </a:solidFill>
                <a:effectLst/>
                <a:cs typeface="Al Nile" pitchFamily="2" charset="-78"/>
              </a:rPr>
              <a:t>Keeps the area around your eyes protected.</a:t>
            </a:r>
          </a:p>
          <a:p>
            <a:pPr marL="0" indent="0">
              <a:buNone/>
            </a:pPr>
            <a:endParaRPr lang="en-AE" sz="2400" cap="none" dirty="0">
              <a:cs typeface="Al Nile" pitchFamily="2" charset="-78"/>
            </a:endParaRPr>
          </a:p>
        </p:txBody>
      </p:sp>
      <p:sp>
        <p:nvSpPr>
          <p:cNvPr id="4" name="Title 1">
            <a:extLst>
              <a:ext uri="{FF2B5EF4-FFF2-40B4-BE49-F238E27FC236}">
                <a16:creationId xmlns:a16="http://schemas.microsoft.com/office/drawing/2014/main" id="{FBFAEFBA-0F7A-16B6-14F4-1E974AF5349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i="0" dirty="0">
                <a:solidFill>
                  <a:schemeClr val="bg1"/>
                </a:solidFill>
                <a:effectLst/>
              </a:rPr>
              <a:t>Benefits of a healthy diet for the skin</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15601D70-334D-3C27-4EFF-DD4943DF1CB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9582967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food, meal, vegetable&#10;&#10;Description automatically generated">
            <a:extLst>
              <a:ext uri="{FF2B5EF4-FFF2-40B4-BE49-F238E27FC236}">
                <a16:creationId xmlns:a16="http://schemas.microsoft.com/office/drawing/2014/main" id="{699F7FD5-31F2-98A5-AFB9-D40E64281F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860" y="2547256"/>
            <a:ext cx="7616302" cy="3808151"/>
          </a:xfrm>
        </p:spPr>
      </p:pic>
      <p:sp>
        <p:nvSpPr>
          <p:cNvPr id="4" name="Title 1">
            <a:extLst>
              <a:ext uri="{FF2B5EF4-FFF2-40B4-BE49-F238E27FC236}">
                <a16:creationId xmlns:a16="http://schemas.microsoft.com/office/drawing/2014/main" id="{88416BF8-C998-FABA-ACF1-1FC2628AE0B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i="0" dirty="0">
                <a:solidFill>
                  <a:schemeClr val="bg1"/>
                </a:solidFill>
                <a:effectLst/>
              </a:rPr>
              <a:t>Benefits of a healthy diet for the skin</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54940628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EB8DA-8285-1998-547F-E3B7E8935105}"/>
              </a:ext>
            </a:extLst>
          </p:cNvPr>
          <p:cNvSpPr>
            <a:spLocks noGrp="1"/>
          </p:cNvSpPr>
          <p:nvPr>
            <p:ph idx="1"/>
          </p:nvPr>
        </p:nvSpPr>
        <p:spPr>
          <a:xfrm>
            <a:off x="913774" y="2293072"/>
            <a:ext cx="10364452" cy="4427775"/>
          </a:xfrm>
        </p:spPr>
        <p:txBody>
          <a:bodyPr>
            <a:normAutofit/>
          </a:bodyPr>
          <a:lstStyle/>
          <a:p>
            <a:r>
              <a:rPr lang="en-US" sz="2400" i="0" cap="none" dirty="0">
                <a:solidFill>
                  <a:srgbClr val="212121"/>
                </a:solidFill>
                <a:effectLst/>
                <a:cs typeface="Al Nile" pitchFamily="2" charset="-78"/>
              </a:rPr>
              <a:t>Lifestyle management tips for healthy skin</a:t>
            </a:r>
            <a:r>
              <a:rPr lang="en-US" sz="2400" b="1" i="0" cap="none" dirty="0">
                <a:solidFill>
                  <a:srgbClr val="212121"/>
                </a:solidFill>
                <a:effectLst/>
              </a:rPr>
              <a:t>:</a:t>
            </a:r>
          </a:p>
          <a:p>
            <a:pPr marL="0" indent="0">
              <a:buNone/>
            </a:pPr>
            <a:endParaRPr lang="en-US" sz="2400" b="1" i="0" cap="none" dirty="0">
              <a:solidFill>
                <a:srgbClr val="212121"/>
              </a:solidFill>
              <a:effectLst/>
            </a:endParaRPr>
          </a:p>
          <a:p>
            <a:pPr marL="457200" indent="-457200">
              <a:buFont typeface="+mj-lt"/>
              <a:buAutoNum type="arabicParenR"/>
            </a:pPr>
            <a:r>
              <a:rPr lang="en-US" sz="2400" b="1" i="0" cap="none" dirty="0">
                <a:solidFill>
                  <a:schemeClr val="accent1">
                    <a:lumMod val="75000"/>
                  </a:schemeClr>
                </a:solidFill>
                <a:effectLst/>
                <a:cs typeface="Al Nile" pitchFamily="2" charset="-78"/>
              </a:rPr>
              <a:t>Hydration: </a:t>
            </a:r>
            <a:r>
              <a:rPr lang="en-US" sz="2400" b="0" i="0" cap="none" dirty="0">
                <a:effectLst/>
                <a:cs typeface="Al Nile" pitchFamily="2" charset="-78"/>
              </a:rPr>
              <a:t>water is essential for keeping skin supple and moisturized</a:t>
            </a:r>
            <a:r>
              <a:rPr lang="en-US" sz="2400" b="1" i="0" cap="none" dirty="0">
                <a:effectLst/>
                <a:cs typeface="Al Nile" pitchFamily="2" charset="-78"/>
              </a:rPr>
              <a:t>, </a:t>
            </a:r>
            <a:r>
              <a:rPr lang="en-US" sz="2400" b="0" i="0" cap="none" dirty="0">
                <a:effectLst/>
                <a:cs typeface="Al Nile" pitchFamily="2" charset="-78"/>
              </a:rPr>
              <a:t>drink enough water depending on your age, gender, physical activity, and medical conditions.</a:t>
            </a:r>
          </a:p>
          <a:p>
            <a:pPr marL="457200" indent="-457200">
              <a:buFont typeface="+mj-lt"/>
              <a:buAutoNum type="arabicParenR"/>
            </a:pPr>
            <a:r>
              <a:rPr lang="en-US" sz="2400" b="1" i="0" cap="none" dirty="0">
                <a:solidFill>
                  <a:schemeClr val="accent1">
                    <a:lumMod val="75000"/>
                  </a:schemeClr>
                </a:solidFill>
                <a:effectLst/>
                <a:cs typeface="Al Nile" pitchFamily="2" charset="-78"/>
              </a:rPr>
              <a:t>Avoiding inflammatory foods: </a:t>
            </a:r>
            <a:r>
              <a:rPr lang="en-US" sz="2400" i="0" cap="none" dirty="0">
                <a:effectLst/>
                <a:cs typeface="Al Nile" pitchFamily="2" charset="-78"/>
              </a:rPr>
              <a:t>sebaceous  glands of the face get stimulated by hormones that can be affected by inflammatory foods. Such foods: processed and packaged foods contain high amounts of these harmful fats.</a:t>
            </a:r>
          </a:p>
          <a:p>
            <a:pPr marL="0" indent="0">
              <a:buNone/>
            </a:pPr>
            <a:endParaRPr lang="en-US" sz="2400" b="0" i="0" cap="none" dirty="0">
              <a:solidFill>
                <a:srgbClr val="212121"/>
              </a:solidFill>
              <a:effectLst/>
            </a:endParaRPr>
          </a:p>
        </p:txBody>
      </p:sp>
      <p:sp>
        <p:nvSpPr>
          <p:cNvPr id="4" name="Title 1">
            <a:extLst>
              <a:ext uri="{FF2B5EF4-FFF2-40B4-BE49-F238E27FC236}">
                <a16:creationId xmlns:a16="http://schemas.microsoft.com/office/drawing/2014/main" id="{74ACEDC4-F535-6787-177C-F429DA1DDF5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i="0" dirty="0">
                <a:solidFill>
                  <a:schemeClr val="bg1"/>
                </a:solidFill>
                <a:effectLst/>
              </a:rPr>
              <a:t>Benefits of a healthy diet for the skin</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C3902C01-146C-9EB4-4286-7760FEB41AC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9910410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B0943-6A57-4A65-075E-BDBD0064E155}"/>
              </a:ext>
            </a:extLst>
          </p:cNvPr>
          <p:cNvSpPr>
            <a:spLocks noGrp="1"/>
          </p:cNvSpPr>
          <p:nvPr>
            <p:ph idx="1"/>
          </p:nvPr>
        </p:nvSpPr>
        <p:spPr>
          <a:xfrm>
            <a:off x="913775" y="2403429"/>
            <a:ext cx="10364452" cy="4479756"/>
          </a:xfrm>
        </p:spPr>
        <p:txBody>
          <a:bodyPr>
            <a:normAutofit/>
          </a:bodyPr>
          <a:lstStyle/>
          <a:p>
            <a:pPr marL="0" indent="0">
              <a:buNone/>
            </a:pPr>
            <a:r>
              <a:rPr lang="en-US" sz="2400" b="1" i="0" cap="none" dirty="0">
                <a:effectLst/>
                <a:cs typeface="Al Nile" pitchFamily="2" charset="-78"/>
              </a:rPr>
              <a:t>3)  </a:t>
            </a:r>
            <a:r>
              <a:rPr lang="en-US" sz="2400" b="1" i="0" cap="none" dirty="0">
                <a:solidFill>
                  <a:schemeClr val="accent1">
                    <a:lumMod val="75000"/>
                  </a:schemeClr>
                </a:solidFill>
                <a:effectLst/>
                <a:cs typeface="Al Nile" pitchFamily="2" charset="-78"/>
              </a:rPr>
              <a:t>Managing gut health:</a:t>
            </a:r>
            <a:r>
              <a:rPr lang="en-US" sz="2400" i="0" cap="none" dirty="0">
                <a:effectLst/>
                <a:cs typeface="Al Nile" pitchFamily="2" charset="-78"/>
              </a:rPr>
              <a:t> The first step to clear and radiant skin is fixing your gut health. Since nutrients are metabolized in the digestive system, inflammatory responses are signals given by the gut. Fermented foods and a diverse diet with fresh fruits and vegetables to improve the positive bacteria.</a:t>
            </a:r>
            <a:endParaRPr lang="en-US" sz="2400" b="0" i="0" cap="none" dirty="0">
              <a:solidFill>
                <a:schemeClr val="accent1">
                  <a:lumMod val="75000"/>
                </a:schemeClr>
              </a:solidFill>
              <a:effectLst/>
              <a:cs typeface="Al Nile" pitchFamily="2" charset="-78"/>
            </a:endParaRPr>
          </a:p>
          <a:p>
            <a:pPr marL="0" indent="0">
              <a:buNone/>
            </a:pPr>
            <a:r>
              <a:rPr lang="en-US" sz="2400" b="1" i="0" cap="none" dirty="0">
                <a:effectLst/>
                <a:cs typeface="Al Nile" pitchFamily="2" charset="-78"/>
              </a:rPr>
              <a:t>4)  </a:t>
            </a:r>
            <a:r>
              <a:rPr lang="en-US" sz="2400" b="1" i="0" cap="none" dirty="0">
                <a:solidFill>
                  <a:schemeClr val="accent1">
                    <a:lumMod val="75000"/>
                  </a:schemeClr>
                </a:solidFill>
                <a:effectLst/>
                <a:cs typeface="Al Nile" pitchFamily="2" charset="-78"/>
              </a:rPr>
              <a:t>Exercise</a:t>
            </a:r>
            <a:r>
              <a:rPr lang="en-US" sz="2400" b="1" i="0" cap="none" dirty="0">
                <a:effectLst/>
                <a:cs typeface="Al Nile" pitchFamily="2" charset="-78"/>
              </a:rPr>
              <a:t>: </a:t>
            </a:r>
            <a:r>
              <a:rPr lang="en-US" sz="2400" b="0" i="0" cap="none" dirty="0">
                <a:effectLst/>
                <a:cs typeface="Al Nile" pitchFamily="2" charset="-78"/>
              </a:rPr>
              <a:t>Exercise helps cleanse your skin, boost circulation, manage stress, all of which can show up on your skin.</a:t>
            </a:r>
            <a:endParaRPr lang="en-US" sz="2400" cap="none" dirty="0">
              <a:solidFill>
                <a:schemeClr val="accent1">
                  <a:lumMod val="75000"/>
                </a:schemeClr>
              </a:solidFill>
              <a:cs typeface="Al Nile" pitchFamily="2" charset="-78"/>
            </a:endParaRPr>
          </a:p>
          <a:p>
            <a:pPr marL="0" indent="0">
              <a:buNone/>
            </a:pPr>
            <a:r>
              <a:rPr lang="en-US" sz="2400" b="1" i="0" cap="none" dirty="0">
                <a:effectLst/>
                <a:cs typeface="Al Nile" pitchFamily="2" charset="-78"/>
              </a:rPr>
              <a:t>5)  </a:t>
            </a:r>
            <a:r>
              <a:rPr lang="en-US" sz="2400" b="1" i="0" cap="none" dirty="0">
                <a:solidFill>
                  <a:schemeClr val="accent1">
                    <a:lumMod val="75000"/>
                  </a:schemeClr>
                </a:solidFill>
                <a:effectLst/>
                <a:cs typeface="Al Nile" pitchFamily="2" charset="-78"/>
              </a:rPr>
              <a:t>Sleep: </a:t>
            </a:r>
            <a:r>
              <a:rPr lang="en-US" sz="2400" b="0" i="0" cap="none" dirty="0">
                <a:effectLst/>
                <a:cs typeface="Al Nile" pitchFamily="2" charset="-78"/>
              </a:rPr>
              <a:t>Dermatology found that people who slept 7 to 9 hours a night had more moist skin, their skin also protected and healed itself better after being exposed to light than those who slept for 5 hours or less.</a:t>
            </a:r>
          </a:p>
          <a:p>
            <a:pPr marL="0" indent="0">
              <a:buNone/>
            </a:pPr>
            <a:endParaRPr lang="en-AE" sz="2400" cap="none" dirty="0"/>
          </a:p>
        </p:txBody>
      </p:sp>
      <p:sp>
        <p:nvSpPr>
          <p:cNvPr id="4" name="Title 1">
            <a:extLst>
              <a:ext uri="{FF2B5EF4-FFF2-40B4-BE49-F238E27FC236}">
                <a16:creationId xmlns:a16="http://schemas.microsoft.com/office/drawing/2014/main" id="{9F5CC962-9630-4941-A6B1-0C1CBB3D577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i="0" dirty="0">
                <a:solidFill>
                  <a:schemeClr val="bg1"/>
                </a:solidFill>
                <a:effectLst/>
              </a:rPr>
              <a:t>Benefits of a healthy diet for the skin</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EE8FFA0-1E0E-CA46-215E-5A8ED50DBFFB}"/>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7526107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88F6D6C5-0B85-0C03-493B-8A3D36E73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599510"/>
            <a:ext cx="4609952" cy="3639942"/>
          </a:xfrm>
        </p:spPr>
      </p:pic>
      <p:sp>
        <p:nvSpPr>
          <p:cNvPr id="4" name="Title 1">
            <a:extLst>
              <a:ext uri="{FF2B5EF4-FFF2-40B4-BE49-F238E27FC236}">
                <a16:creationId xmlns:a16="http://schemas.microsoft.com/office/drawing/2014/main" id="{1C9EABE2-7678-9289-66FA-1084A8C52CF0}"/>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i="0" dirty="0">
                <a:solidFill>
                  <a:schemeClr val="bg1"/>
                </a:solidFill>
                <a:effectLst/>
              </a:rPr>
              <a:t>Benefits of a healthy diet for the skin</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picture containing graphical user interface&#10;&#10;Description automatically generated">
            <a:extLst>
              <a:ext uri="{FF2B5EF4-FFF2-40B4-BE49-F238E27FC236}">
                <a16:creationId xmlns:a16="http://schemas.microsoft.com/office/drawing/2014/main" id="{BBB02670-D736-A49E-5A45-389207C40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966" y="2652264"/>
            <a:ext cx="2918353" cy="3637367"/>
          </a:xfrm>
          <a:prstGeom prst="rect">
            <a:avLst/>
          </a:prstGeom>
        </p:spPr>
      </p:pic>
    </p:spTree>
    <p:extLst>
      <p:ext uri="{BB962C8B-B14F-4D97-AF65-F5344CB8AC3E}">
        <p14:creationId xmlns:p14="http://schemas.microsoft.com/office/powerpoint/2010/main" val="120588439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74AFB-DC6E-4EF4-5CA7-9D4400171754}"/>
              </a:ext>
            </a:extLst>
          </p:cNvPr>
          <p:cNvSpPr>
            <a:spLocks noGrp="1"/>
          </p:cNvSpPr>
          <p:nvPr>
            <p:ph idx="1"/>
          </p:nvPr>
        </p:nvSpPr>
        <p:spPr>
          <a:xfrm>
            <a:off x="913775" y="2301778"/>
            <a:ext cx="10364452" cy="3424107"/>
          </a:xfrm>
        </p:spPr>
        <p:txBody>
          <a:bodyPr>
            <a:noAutofit/>
          </a:bodyPr>
          <a:lstStyle/>
          <a:p>
            <a:pPr>
              <a:lnSpc>
                <a:spcPct val="100000"/>
              </a:lnSpc>
            </a:pPr>
            <a:r>
              <a:rPr lang="en-US" sz="2400" cap="none" dirty="0"/>
              <a:t>The muscular system is composed of specialized cells called muscle fibers. Their predominant function is contractibility. Muscles, attached to bones or internal organs and blood vessels, are responsible for movement. Nearly all movement in the body is the result of muscle contraction. Exceptions to this are the action of cilia, the flagellum on sperm cells, and amoeboid movement of some white blood cells.</a:t>
            </a:r>
          </a:p>
          <a:p>
            <a:pPr>
              <a:lnSpc>
                <a:spcPct val="100000"/>
              </a:lnSpc>
            </a:pPr>
            <a:r>
              <a:rPr lang="en-US" sz="2400" cap="none" dirty="0"/>
              <a:t>The integrated action of joints, bones, and skeletal muscles produces obvious movements such as walking and running. Skeletal muscles also produce more subtle movements that result in various facial expressions, eye movements, and respiration.</a:t>
            </a:r>
            <a:endParaRPr lang="en-AE" sz="2400" cap="none" dirty="0"/>
          </a:p>
        </p:txBody>
      </p:sp>
      <p:sp>
        <p:nvSpPr>
          <p:cNvPr id="4" name="Title 1">
            <a:extLst>
              <a:ext uri="{FF2B5EF4-FFF2-40B4-BE49-F238E27FC236}">
                <a16:creationId xmlns:a16="http://schemas.microsoft.com/office/drawing/2014/main" id="{7E2C8F9A-50B9-B303-785E-293B842224E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muscular system</a:t>
            </a:r>
          </a:p>
        </p:txBody>
      </p:sp>
      <p:pic>
        <p:nvPicPr>
          <p:cNvPr id="2" name="Picture 1" descr="Logo, company name&#10;&#10;Description automatically generated">
            <a:extLst>
              <a:ext uri="{FF2B5EF4-FFF2-40B4-BE49-F238E27FC236}">
                <a16:creationId xmlns:a16="http://schemas.microsoft.com/office/drawing/2014/main" id="{FF9B1074-BFBA-04A6-14B5-DCA6E619633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1858793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BA3B9F-172D-17F1-5971-A14D1E5F6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766" y="2287926"/>
            <a:ext cx="3146874" cy="4310562"/>
          </a:xfrm>
        </p:spPr>
      </p:pic>
      <p:sp>
        <p:nvSpPr>
          <p:cNvPr id="6" name="Title 1">
            <a:extLst>
              <a:ext uri="{FF2B5EF4-FFF2-40B4-BE49-F238E27FC236}">
                <a16:creationId xmlns:a16="http://schemas.microsoft.com/office/drawing/2014/main" id="{13EA22A9-B920-0E24-151C-FCB7A499DC8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muscular system</a:t>
            </a:r>
          </a:p>
        </p:txBody>
      </p:sp>
    </p:spTree>
    <p:extLst>
      <p:ext uri="{BB962C8B-B14F-4D97-AF65-F5344CB8AC3E}">
        <p14:creationId xmlns:p14="http://schemas.microsoft.com/office/powerpoint/2010/main" val="121408154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F7210-57D2-7B0F-9A32-F8FC32C5F883}"/>
              </a:ext>
            </a:extLst>
          </p:cNvPr>
          <p:cNvSpPr>
            <a:spLocks noGrp="1"/>
          </p:cNvSpPr>
          <p:nvPr>
            <p:ph idx="1"/>
          </p:nvPr>
        </p:nvSpPr>
        <p:spPr>
          <a:xfrm>
            <a:off x="913775" y="2367093"/>
            <a:ext cx="10364452" cy="4490907"/>
          </a:xfrm>
        </p:spPr>
        <p:txBody>
          <a:bodyPr>
            <a:normAutofit/>
          </a:bodyPr>
          <a:lstStyle/>
          <a:p>
            <a:pPr marL="0" indent="0">
              <a:buNone/>
            </a:pPr>
            <a:r>
              <a:rPr lang="en-US" sz="2400" b="0" i="0" cap="none" dirty="0">
                <a:effectLst/>
                <a:cs typeface="Al Nile" pitchFamily="2" charset="-78"/>
              </a:rPr>
              <a:t>Facial muscles work together to control the parts of your face. They are essential to chewing and making facial expressions. If you experience weakness or paralysis in your face muscles, seek medical attention. Although facial palsy can be a sign of a temporary, curable condition, it may also indicate a serious medical problem.</a:t>
            </a:r>
          </a:p>
          <a:p>
            <a:pPr algn="l"/>
            <a:r>
              <a:rPr lang="en-US" sz="2400" b="1" i="0" cap="none" dirty="0">
                <a:solidFill>
                  <a:srgbClr val="343536"/>
                </a:solidFill>
                <a:effectLst/>
              </a:rPr>
              <a:t>What are the facial muscles?</a:t>
            </a:r>
          </a:p>
          <a:p>
            <a:pPr marL="0" indent="0" algn="l">
              <a:buNone/>
            </a:pPr>
            <a:r>
              <a:rPr lang="en-US" sz="2400" b="0" i="0" cap="none" dirty="0">
                <a:effectLst/>
                <a:cs typeface="Al Nile" pitchFamily="2" charset="-78"/>
              </a:rPr>
              <a:t>Your face has almost 20 flat skeletal muscles that attach to different places on your skull. The craniofacial muscles are essential to chewing and making facial expressions. They originate from bone or fascia and insert into your skin.</a:t>
            </a:r>
            <a:endParaRPr lang="en-AE" sz="2400" cap="none" dirty="0">
              <a:cs typeface="Al Nile" pitchFamily="2" charset="-78"/>
            </a:endParaRPr>
          </a:p>
        </p:txBody>
      </p:sp>
      <p:sp>
        <p:nvSpPr>
          <p:cNvPr id="4" name="Title 1">
            <a:extLst>
              <a:ext uri="{FF2B5EF4-FFF2-40B4-BE49-F238E27FC236}">
                <a16:creationId xmlns:a16="http://schemas.microsoft.com/office/drawing/2014/main" id="{BE780266-42C0-C077-94FC-1066BC7A3F8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FACE MUSCLES</a:t>
            </a:r>
          </a:p>
        </p:txBody>
      </p:sp>
      <p:pic>
        <p:nvPicPr>
          <p:cNvPr id="2" name="Picture 1" descr="Logo, company name&#10;&#10;Description automatically generated">
            <a:extLst>
              <a:ext uri="{FF2B5EF4-FFF2-40B4-BE49-F238E27FC236}">
                <a16:creationId xmlns:a16="http://schemas.microsoft.com/office/drawing/2014/main" id="{1920A354-2237-2E70-FF1B-A3C0E254CAF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423279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86DAF-8006-F84B-E0CD-486B7C5CD9C8}"/>
              </a:ext>
            </a:extLst>
          </p:cNvPr>
          <p:cNvSpPr>
            <a:spLocks noGrp="1"/>
          </p:cNvSpPr>
          <p:nvPr>
            <p:ph idx="1"/>
          </p:nvPr>
        </p:nvSpPr>
        <p:spPr>
          <a:xfrm>
            <a:off x="913775" y="2354030"/>
            <a:ext cx="10364452" cy="4992712"/>
          </a:xfrm>
        </p:spPr>
        <p:txBody>
          <a:bodyPr>
            <a:normAutofit/>
          </a:bodyPr>
          <a:lstStyle/>
          <a:p>
            <a:pPr algn="l">
              <a:lnSpc>
                <a:spcPct val="100000"/>
              </a:lnSpc>
            </a:pPr>
            <a:r>
              <a:rPr lang="en-US" sz="2400" b="1" i="0" cap="none" dirty="0">
                <a:effectLst/>
                <a:cs typeface="Al Nile" pitchFamily="2" charset="-78"/>
              </a:rPr>
              <a:t>Craniofacial muscles work together to control movements in your:</a:t>
            </a:r>
          </a:p>
          <a:p>
            <a:pPr algn="l">
              <a:lnSpc>
                <a:spcPct val="100000"/>
              </a:lnSpc>
              <a:buFont typeface="Courier New" panose="02070309020205020404" pitchFamily="49" charset="0"/>
              <a:buChar char="o"/>
            </a:pPr>
            <a:r>
              <a:rPr lang="en-US" sz="2400" b="0" i="0" cap="none" dirty="0">
                <a:effectLst/>
                <a:cs typeface="Al Nile" pitchFamily="2" charset="-78"/>
              </a:rPr>
              <a:t>Cheeks.</a:t>
            </a:r>
          </a:p>
          <a:p>
            <a:pPr algn="l">
              <a:lnSpc>
                <a:spcPct val="100000"/>
              </a:lnSpc>
              <a:buFont typeface="Courier New" panose="02070309020205020404" pitchFamily="49" charset="0"/>
              <a:buChar char="o"/>
            </a:pPr>
            <a:r>
              <a:rPr lang="en-US" sz="2400" b="0" i="0" cap="none" dirty="0">
                <a:effectLst/>
                <a:cs typeface="Al Nile" pitchFamily="2" charset="-78"/>
              </a:rPr>
              <a:t>Chin.</a:t>
            </a:r>
          </a:p>
          <a:p>
            <a:pPr algn="l">
              <a:lnSpc>
                <a:spcPct val="100000"/>
              </a:lnSpc>
              <a:buFont typeface="Courier New" panose="02070309020205020404" pitchFamily="49" charset="0"/>
              <a:buChar char="o"/>
            </a:pPr>
            <a:r>
              <a:rPr lang="en-US" sz="2400" b="0" i="0" cap="none" dirty="0">
                <a:effectLst/>
                <a:cs typeface="Al Nile" pitchFamily="2" charset="-78"/>
              </a:rPr>
              <a:t>Eyebrows.</a:t>
            </a:r>
          </a:p>
          <a:p>
            <a:pPr algn="l">
              <a:lnSpc>
                <a:spcPct val="100000"/>
              </a:lnSpc>
              <a:buFont typeface="Courier New" panose="02070309020205020404" pitchFamily="49" charset="0"/>
              <a:buChar char="o"/>
            </a:pPr>
            <a:r>
              <a:rPr lang="en-US" sz="2400" b="0" i="0" cap="none" dirty="0">
                <a:effectLst/>
                <a:cs typeface="Al Nile" pitchFamily="2" charset="-78"/>
              </a:rPr>
              <a:t>Eyelids.</a:t>
            </a:r>
          </a:p>
          <a:p>
            <a:pPr algn="l">
              <a:lnSpc>
                <a:spcPct val="100000"/>
              </a:lnSpc>
              <a:buFont typeface="Courier New" panose="02070309020205020404" pitchFamily="49" charset="0"/>
              <a:buChar char="o"/>
            </a:pPr>
            <a:r>
              <a:rPr lang="en-US" sz="2400" b="0" i="0" cap="none" dirty="0">
                <a:effectLst/>
                <a:cs typeface="Al Nile" pitchFamily="2" charset="-78"/>
              </a:rPr>
              <a:t>Forehead.</a:t>
            </a:r>
          </a:p>
          <a:p>
            <a:pPr algn="l">
              <a:lnSpc>
                <a:spcPct val="100000"/>
              </a:lnSpc>
              <a:buFont typeface="Courier New" panose="02070309020205020404" pitchFamily="49" charset="0"/>
              <a:buChar char="o"/>
            </a:pPr>
            <a:r>
              <a:rPr lang="en-US" sz="2400" b="0" i="0" cap="none" dirty="0">
                <a:effectLst/>
                <a:cs typeface="Al Nile" pitchFamily="2" charset="-78"/>
              </a:rPr>
              <a:t>Lips (upper and lower).</a:t>
            </a:r>
          </a:p>
          <a:p>
            <a:pPr algn="l">
              <a:lnSpc>
                <a:spcPct val="100000"/>
              </a:lnSpc>
              <a:buFont typeface="Courier New" panose="02070309020205020404" pitchFamily="49" charset="0"/>
              <a:buChar char="o"/>
            </a:pPr>
            <a:r>
              <a:rPr lang="en-US" sz="2400" b="0" i="0" cap="none" dirty="0">
                <a:effectLst/>
                <a:cs typeface="Al Nile" pitchFamily="2" charset="-78"/>
              </a:rPr>
              <a:t>Nose and nostrils.</a:t>
            </a:r>
          </a:p>
          <a:p>
            <a:pPr marL="0" indent="0">
              <a:lnSpc>
                <a:spcPct val="100000"/>
              </a:lnSpc>
              <a:buNone/>
            </a:pPr>
            <a:endParaRPr lang="en-AE" sz="2400" cap="none" dirty="0"/>
          </a:p>
        </p:txBody>
      </p:sp>
      <p:sp>
        <p:nvSpPr>
          <p:cNvPr id="7" name="Title 1">
            <a:extLst>
              <a:ext uri="{FF2B5EF4-FFF2-40B4-BE49-F238E27FC236}">
                <a16:creationId xmlns:a16="http://schemas.microsoft.com/office/drawing/2014/main" id="{65EB16D1-0344-9BCA-711F-D2B457E0BE1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FACE MUSCLES</a:t>
            </a:r>
          </a:p>
        </p:txBody>
      </p:sp>
      <p:pic>
        <p:nvPicPr>
          <p:cNvPr id="2" name="Picture 1" descr="Logo, company name&#10;&#10;Description automatically generated">
            <a:extLst>
              <a:ext uri="{FF2B5EF4-FFF2-40B4-BE49-F238E27FC236}">
                <a16:creationId xmlns:a16="http://schemas.microsoft.com/office/drawing/2014/main" id="{F342709E-55E5-FC5D-DEFA-41466E64E88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981796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5564C-590D-48B8-43C9-181B398037F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FACE MUSCLES</a:t>
            </a:r>
          </a:p>
        </p:txBody>
      </p:sp>
      <p:pic>
        <p:nvPicPr>
          <p:cNvPr id="10" name="Content Placeholder 9" descr="Diagram&#10;&#10;Description automatically generated">
            <a:extLst>
              <a:ext uri="{FF2B5EF4-FFF2-40B4-BE49-F238E27FC236}">
                <a16:creationId xmlns:a16="http://schemas.microsoft.com/office/drawing/2014/main" id="{0F8A23F2-B806-3293-422C-F4FD2578A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466" y="2312127"/>
            <a:ext cx="5758989" cy="4319242"/>
          </a:xfrm>
        </p:spPr>
      </p:pic>
    </p:spTree>
    <p:extLst>
      <p:ext uri="{BB962C8B-B14F-4D97-AF65-F5344CB8AC3E}">
        <p14:creationId xmlns:p14="http://schemas.microsoft.com/office/powerpoint/2010/main" val="88939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F83F-37B7-4C47-AB45-3C9F906CC344}"/>
              </a:ext>
            </a:extLst>
          </p:cNvPr>
          <p:cNvSpPr>
            <a:spLocks noGrp="1"/>
          </p:cNvSpPr>
          <p:nvPr>
            <p:ph type="title"/>
          </p:nvPr>
        </p:nvSpPr>
        <p:spPr>
          <a:solidFill>
            <a:schemeClr val="accent1">
              <a:lumMod val="50000"/>
            </a:schemeClr>
          </a:solidFill>
        </p:spPr>
        <p:txBody>
          <a:bodyPr/>
          <a:lstStyle/>
          <a:p>
            <a:pPr algn="ctr"/>
            <a:r>
              <a:rPr lang="en-US" b="1" dirty="0">
                <a:solidFill>
                  <a:schemeClr val="bg1"/>
                </a:solidFill>
                <a:latin typeface="+mn-lt"/>
              </a:rPr>
              <a:t>beauty THERAPY program</a:t>
            </a:r>
            <a:br>
              <a:rPr lang="en-US" b="1" dirty="0">
                <a:solidFill>
                  <a:schemeClr val="bg1"/>
                </a:solidFill>
                <a:latin typeface="+mn-lt"/>
              </a:rPr>
            </a:br>
            <a:r>
              <a:rPr lang="en-US" b="1" dirty="0">
                <a:solidFill>
                  <a:schemeClr val="bg1"/>
                </a:solidFill>
                <a:latin typeface="+mn-lt"/>
              </a:rPr>
              <a:t>level 1</a:t>
            </a:r>
          </a:p>
        </p:txBody>
      </p:sp>
      <p:sp>
        <p:nvSpPr>
          <p:cNvPr id="3" name="Content Placeholder 2">
            <a:extLst>
              <a:ext uri="{FF2B5EF4-FFF2-40B4-BE49-F238E27FC236}">
                <a16:creationId xmlns:a16="http://schemas.microsoft.com/office/drawing/2014/main" id="{37E26F83-4B4F-4FF0-93A5-BFA9F18CF2A7}"/>
              </a:ext>
            </a:extLst>
          </p:cNvPr>
          <p:cNvSpPr>
            <a:spLocks noGrp="1"/>
          </p:cNvSpPr>
          <p:nvPr>
            <p:ph idx="1"/>
          </p:nvPr>
        </p:nvSpPr>
        <p:spPr>
          <a:xfrm>
            <a:off x="913775" y="2505978"/>
            <a:ext cx="5743502" cy="3947074"/>
          </a:xfrm>
        </p:spPr>
        <p:txBody>
          <a:bodyPr>
            <a:normAutofit/>
          </a:bodyPr>
          <a:lstStyle/>
          <a:p>
            <a:pPr>
              <a:buFont typeface="Courier New" panose="02070309020205020404" pitchFamily="49" charset="0"/>
              <a:buChar char="o"/>
            </a:pPr>
            <a:r>
              <a:rPr lang="en-GB" sz="2400" b="1" cap="none" dirty="0">
                <a:solidFill>
                  <a:schemeClr val="accent1">
                    <a:lumMod val="75000"/>
                  </a:schemeClr>
                </a:solidFill>
                <a:latin typeface="Al Nile" pitchFamily="2" charset="-78"/>
                <a:cs typeface="Al Nile" pitchFamily="2" charset="-78"/>
              </a:rPr>
              <a:t>Hygiene, health and safety </a:t>
            </a:r>
          </a:p>
          <a:p>
            <a:pPr>
              <a:buFont typeface="Courier New" panose="02070309020205020404" pitchFamily="49" charset="0"/>
              <a:buChar char="o"/>
            </a:pPr>
            <a:r>
              <a:rPr lang="en-US" sz="2400" b="1" cap="none" dirty="0">
                <a:solidFill>
                  <a:schemeClr val="accent1">
                    <a:lumMod val="75000"/>
                  </a:schemeClr>
                </a:solidFill>
                <a:latin typeface="Al Nile" pitchFamily="2" charset="-78"/>
                <a:cs typeface="Al Nile" pitchFamily="2" charset="-78"/>
              </a:rPr>
              <a:t>Skin anatomy</a:t>
            </a:r>
          </a:p>
          <a:p>
            <a:pPr>
              <a:buFont typeface="Courier New" panose="02070309020205020404" pitchFamily="49" charset="0"/>
              <a:buChar char="o"/>
            </a:pPr>
            <a:r>
              <a:rPr lang="en-US" sz="2400" b="1" cap="none" dirty="0">
                <a:solidFill>
                  <a:schemeClr val="accent1">
                    <a:lumMod val="75000"/>
                  </a:schemeClr>
                </a:solidFill>
                <a:latin typeface="Al Nile" pitchFamily="2" charset="-78"/>
                <a:cs typeface="Al Nile" pitchFamily="2" charset="-78"/>
              </a:rPr>
              <a:t>Structure of the skin</a:t>
            </a:r>
          </a:p>
          <a:p>
            <a:pPr>
              <a:buFont typeface="Courier New" panose="02070309020205020404" pitchFamily="49" charset="0"/>
              <a:buChar char="o"/>
            </a:pPr>
            <a:r>
              <a:rPr lang="en-US" sz="2400" b="1" cap="none" dirty="0">
                <a:solidFill>
                  <a:schemeClr val="accent1">
                    <a:lumMod val="75000"/>
                  </a:schemeClr>
                </a:solidFill>
                <a:latin typeface="Al Nile" pitchFamily="2" charset="-78"/>
                <a:cs typeface="Al Nile" pitchFamily="2" charset="-78"/>
              </a:rPr>
              <a:t>Skin types </a:t>
            </a:r>
          </a:p>
          <a:p>
            <a:pPr>
              <a:buFont typeface="Courier New" panose="02070309020205020404" pitchFamily="49" charset="0"/>
              <a:buChar char="o"/>
            </a:pPr>
            <a:r>
              <a:rPr lang="en-US" sz="2400" b="1" cap="none" dirty="0">
                <a:solidFill>
                  <a:schemeClr val="accent1">
                    <a:lumMod val="75000"/>
                  </a:schemeClr>
                </a:solidFill>
                <a:latin typeface="Al Nile" pitchFamily="2" charset="-78"/>
                <a:cs typeface="Al Nile" pitchFamily="2" charset="-78"/>
              </a:rPr>
              <a:t>Skin blemishes </a:t>
            </a:r>
          </a:p>
          <a:p>
            <a:pPr>
              <a:buFont typeface="Courier New" panose="02070309020205020404" pitchFamily="49" charset="0"/>
              <a:buChar char="o"/>
            </a:pPr>
            <a:r>
              <a:rPr lang="en-US" sz="2400" b="1" cap="none" dirty="0">
                <a:solidFill>
                  <a:schemeClr val="accent1">
                    <a:lumMod val="75000"/>
                  </a:schemeClr>
                </a:solidFill>
                <a:latin typeface="Al Nile" pitchFamily="2" charset="-78"/>
                <a:cs typeface="Al Nile" pitchFamily="2" charset="-78"/>
              </a:rPr>
              <a:t>Ph balance </a:t>
            </a:r>
          </a:p>
          <a:p>
            <a:pPr>
              <a:buFont typeface="Courier New" panose="02070309020205020404" pitchFamily="49" charset="0"/>
              <a:buChar char="o"/>
            </a:pPr>
            <a:r>
              <a:rPr lang="en-US" sz="2400" b="1" cap="none" dirty="0">
                <a:solidFill>
                  <a:schemeClr val="accent1">
                    <a:lumMod val="75000"/>
                  </a:schemeClr>
                </a:solidFill>
                <a:latin typeface="Al Nile" pitchFamily="2" charset="-78"/>
                <a:cs typeface="Al Nile" pitchFamily="2" charset="-78"/>
              </a:rPr>
              <a:t>Skin analysis </a:t>
            </a:r>
          </a:p>
          <a:p>
            <a:pPr marL="0" indent="0">
              <a:buNone/>
            </a:pPr>
            <a:endParaRPr lang="en-US" sz="2800" cap="none" dirty="0"/>
          </a:p>
        </p:txBody>
      </p:sp>
      <p:sp>
        <p:nvSpPr>
          <p:cNvPr id="8" name="Rectangle 5">
            <a:extLst>
              <a:ext uri="{FF2B5EF4-FFF2-40B4-BE49-F238E27FC236}">
                <a16:creationId xmlns:a16="http://schemas.microsoft.com/office/drawing/2014/main" id="{C197BE34-5FB3-424D-9B11-A24A7EB254AB}"/>
              </a:ext>
            </a:extLst>
          </p:cNvPr>
          <p:cNvSpPr>
            <a:spLocks noChangeArrowheads="1"/>
          </p:cNvSpPr>
          <p:nvPr/>
        </p:nvSpPr>
        <p:spPr bwMode="auto">
          <a:xfrm>
            <a:off x="152400" y="267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p:txBody>
      </p:sp>
      <p:pic>
        <p:nvPicPr>
          <p:cNvPr id="4" name="Picture 3" descr="Logo, company name&#10;&#10;Description automatically generated">
            <a:extLst>
              <a:ext uri="{FF2B5EF4-FFF2-40B4-BE49-F238E27FC236}">
                <a16:creationId xmlns:a16="http://schemas.microsoft.com/office/drawing/2014/main" id="{170CFD73-1232-4EE0-A59C-D333CAFBAAB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94928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233BD1-95B0-4D3D-99C5-6E350FF1071A}"/>
              </a:ext>
            </a:extLst>
          </p:cNvPr>
          <p:cNvSpPr txBox="1">
            <a:spLocks noGrp="1"/>
          </p:cNvSpPr>
          <p:nvPr>
            <p:ph type="title"/>
          </p:nvPr>
        </p:nvSpPr>
        <p:spPr>
          <a:xfrm>
            <a:off x="1295401" y="602991"/>
            <a:ext cx="9601196" cy="735156"/>
          </a:xfrm>
          <a:prstGeom prst="rect">
            <a:avLst/>
          </a:prstGeom>
          <a:solidFill>
            <a:srgbClr val="006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mn-lt"/>
              </a:rPr>
              <a:t>How to protect yourself and the client</a:t>
            </a:r>
          </a:p>
        </p:txBody>
      </p:sp>
      <p:sp>
        <p:nvSpPr>
          <p:cNvPr id="3" name="Content Placeholder 2"/>
          <p:cNvSpPr>
            <a:spLocks noGrp="1"/>
          </p:cNvSpPr>
          <p:nvPr>
            <p:ph idx="1"/>
          </p:nvPr>
        </p:nvSpPr>
        <p:spPr>
          <a:xfrm>
            <a:off x="1295401" y="1416525"/>
            <a:ext cx="9601196" cy="4861931"/>
          </a:xfrm>
        </p:spPr>
        <p:txBody>
          <a:bodyPr>
            <a:noAutofit/>
          </a:bodyPr>
          <a:lstStyle/>
          <a:p>
            <a:pPr marL="0" indent="0">
              <a:buNone/>
            </a:pPr>
            <a:r>
              <a:rPr lang="en-GB" sz="2400" b="1" cap="none" dirty="0">
                <a:solidFill>
                  <a:schemeClr val="accent1">
                    <a:lumMod val="75000"/>
                  </a:schemeClr>
                </a:solidFill>
              </a:rPr>
              <a:t> The important method to  </a:t>
            </a:r>
            <a:r>
              <a:rPr lang="en-US" sz="2400" b="1" cap="none" dirty="0">
                <a:solidFill>
                  <a:schemeClr val="accent1">
                    <a:lumMod val="75000"/>
                  </a:schemeClr>
                </a:solidFill>
              </a:rPr>
              <a:t>hygiene (health &amp;safety): </a:t>
            </a:r>
            <a:endParaRPr lang="en-GB" sz="2400" cap="none" dirty="0">
              <a:solidFill>
                <a:schemeClr val="accent1">
                  <a:lumMod val="75000"/>
                </a:schemeClr>
              </a:solidFill>
            </a:endParaRPr>
          </a:p>
          <a:p>
            <a:pPr>
              <a:buFont typeface="Courier New" panose="02070309020205020404" pitchFamily="49" charset="0"/>
              <a:buChar char="o"/>
            </a:pPr>
            <a:r>
              <a:rPr lang="en-GB" sz="2400" cap="none" dirty="0"/>
              <a:t>Not treating clients who have an obvious infection.</a:t>
            </a:r>
          </a:p>
          <a:p>
            <a:pPr>
              <a:buFont typeface="Courier New" panose="02070309020205020404" pitchFamily="49" charset="0"/>
              <a:buChar char="o"/>
            </a:pPr>
            <a:r>
              <a:rPr lang="en-GB" sz="2400" cap="none" dirty="0"/>
              <a:t>Sterilising equipment.</a:t>
            </a:r>
          </a:p>
          <a:p>
            <a:pPr>
              <a:buFont typeface="Courier New" panose="02070309020205020404" pitchFamily="49" charset="0"/>
              <a:buChar char="o"/>
            </a:pPr>
            <a:r>
              <a:rPr lang="en-GB" sz="2400" cap="none" dirty="0"/>
              <a:t>Disposing of waste safety.</a:t>
            </a:r>
          </a:p>
          <a:p>
            <a:pPr>
              <a:buFont typeface="Courier New" panose="02070309020205020404" pitchFamily="49" charset="0"/>
              <a:buChar char="o"/>
            </a:pPr>
            <a:r>
              <a:rPr lang="en-GB" sz="2400" cap="none" dirty="0"/>
              <a:t>Maintaining the highest standards of hygiene.</a:t>
            </a:r>
          </a:p>
          <a:p>
            <a:pPr>
              <a:buFont typeface="Courier New" panose="02070309020205020404" pitchFamily="49" charset="0"/>
              <a:buChar char="o"/>
            </a:pPr>
            <a:r>
              <a:rPr lang="en-GB" sz="2400" cap="none" dirty="0"/>
              <a:t>Hands must be washed before and after each client.</a:t>
            </a:r>
          </a:p>
          <a:p>
            <a:pPr>
              <a:buFont typeface="Courier New" panose="02070309020205020404" pitchFamily="49" charset="0"/>
              <a:buChar char="o"/>
            </a:pPr>
            <a:r>
              <a:rPr lang="en-GB" sz="2400" cap="none" dirty="0"/>
              <a:t>Using hand sanitiser/ alcohol.</a:t>
            </a:r>
          </a:p>
          <a:p>
            <a:pPr>
              <a:buFont typeface="Courier New" panose="02070309020205020404" pitchFamily="49" charset="0"/>
              <a:buChar char="o"/>
            </a:pPr>
            <a:r>
              <a:rPr lang="en-GB" sz="2400" cap="none" dirty="0"/>
              <a:t>Wearing face mask and gloves and to be changed for each client. </a:t>
            </a:r>
            <a:endParaRPr lang="en-US" sz="2400" cap="none" dirty="0"/>
          </a:p>
        </p:txBody>
      </p:sp>
      <p:sp>
        <p:nvSpPr>
          <p:cNvPr id="2" name="Title 1">
            <a:extLst>
              <a:ext uri="{FF2B5EF4-FFF2-40B4-BE49-F238E27FC236}">
                <a16:creationId xmlns:a16="http://schemas.microsoft.com/office/drawing/2014/main" id="{7294D22F-25F6-4A3D-236F-9EAF42F60D14}"/>
              </a:ext>
            </a:extLst>
          </p:cNvPr>
          <p:cNvSpPr txBox="1">
            <a:spLocks/>
          </p:cNvSpPr>
          <p:nvPr/>
        </p:nvSpPr>
        <p:spPr>
          <a:xfrm>
            <a:off x="1292459" y="315311"/>
            <a:ext cx="9607082" cy="1014761"/>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5" name="Picture 4" descr="Logo, company name&#10;&#10;Description automatically generated">
            <a:extLst>
              <a:ext uri="{FF2B5EF4-FFF2-40B4-BE49-F238E27FC236}">
                <a16:creationId xmlns:a16="http://schemas.microsoft.com/office/drawing/2014/main" id="{ADFDEBD7-7506-2148-13BE-209BD3D43DD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268043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BA0E2-B879-D77C-DAD5-44534A1149A5}"/>
              </a:ext>
            </a:extLst>
          </p:cNvPr>
          <p:cNvSpPr>
            <a:spLocks noGrp="1"/>
          </p:cNvSpPr>
          <p:nvPr>
            <p:ph idx="1"/>
          </p:nvPr>
        </p:nvSpPr>
        <p:spPr/>
        <p:txBody>
          <a:bodyPr>
            <a:normAutofit lnSpcReduction="10000"/>
          </a:bodyPr>
          <a:lstStyle/>
          <a:p>
            <a:pPr algn="l"/>
            <a:r>
              <a:rPr lang="en-US" sz="2400" b="1" i="0" cap="none" dirty="0">
                <a:solidFill>
                  <a:srgbClr val="343536"/>
                </a:solidFill>
                <a:effectLst/>
                <a:cs typeface="Al Nile" pitchFamily="2" charset="-78"/>
              </a:rPr>
              <a:t>What is the lymphatic system?</a:t>
            </a:r>
          </a:p>
          <a:p>
            <a:pPr marL="0" indent="0" algn="l">
              <a:buNone/>
            </a:pPr>
            <a:r>
              <a:rPr lang="en-US" sz="2400" b="0" i="0" cap="none" dirty="0">
                <a:solidFill>
                  <a:srgbClr val="343536"/>
                </a:solidFill>
                <a:effectLst/>
                <a:cs typeface="Al Nile" pitchFamily="2" charset="-78"/>
              </a:rPr>
              <a:t>The lymphatic system is a network of tissues, vessels and organs that work together to move a colorless, watery fluid called lymph back into your circulatory system (your bloodstream).</a:t>
            </a:r>
          </a:p>
          <a:p>
            <a:pPr marL="0" indent="0" algn="l">
              <a:buNone/>
            </a:pPr>
            <a:endParaRPr lang="en-US" sz="2400" cap="none" dirty="0">
              <a:solidFill>
                <a:srgbClr val="343536"/>
              </a:solidFill>
              <a:cs typeface="Al Nile" pitchFamily="2" charset="-78"/>
            </a:endParaRPr>
          </a:p>
          <a:p>
            <a:pPr marL="0" indent="0" algn="l">
              <a:buNone/>
            </a:pPr>
            <a:r>
              <a:rPr lang="en-US" sz="2400" b="0" i="0" cap="none" dirty="0">
                <a:solidFill>
                  <a:srgbClr val="343536"/>
                </a:solidFill>
                <a:effectLst/>
                <a:cs typeface="Al Nile" pitchFamily="2" charset="-78"/>
              </a:rPr>
              <a:t>The lymphatic system collects this excess fluid, now called lymph, from tissues in your body and moves it along until it's ultimately returned to your bloodstream</a:t>
            </a:r>
            <a:r>
              <a:rPr lang="en-US" sz="2400" b="0" i="0" cap="none" dirty="0">
                <a:solidFill>
                  <a:srgbClr val="343536"/>
                </a:solidFill>
                <a:effectLst/>
              </a:rPr>
              <a:t>.</a:t>
            </a:r>
          </a:p>
          <a:p>
            <a:endParaRPr lang="en-US" sz="2400" b="0" i="0" cap="none" dirty="0">
              <a:solidFill>
                <a:srgbClr val="343536"/>
              </a:solidFill>
              <a:effectLst/>
            </a:endParaRPr>
          </a:p>
          <a:p>
            <a:pPr marL="0" indent="0">
              <a:buNone/>
            </a:pPr>
            <a:endParaRPr lang="en-AE" sz="2400" cap="none" dirty="0"/>
          </a:p>
        </p:txBody>
      </p:sp>
      <p:sp>
        <p:nvSpPr>
          <p:cNvPr id="4" name="Title 1">
            <a:extLst>
              <a:ext uri="{FF2B5EF4-FFF2-40B4-BE49-F238E27FC236}">
                <a16:creationId xmlns:a16="http://schemas.microsoft.com/office/drawing/2014/main" id="{9039A8B7-3BC7-3C42-01AC-A69669458D3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lymphatic system</a:t>
            </a:r>
          </a:p>
        </p:txBody>
      </p:sp>
      <p:pic>
        <p:nvPicPr>
          <p:cNvPr id="2" name="Picture 1" descr="Logo, company name&#10;&#10;Description automatically generated">
            <a:extLst>
              <a:ext uri="{FF2B5EF4-FFF2-40B4-BE49-F238E27FC236}">
                <a16:creationId xmlns:a16="http://schemas.microsoft.com/office/drawing/2014/main" id="{FA02B82F-BEB1-2CDC-C1EB-A2A0882AB45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35704493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CDEB8-8FA9-393A-97FC-A1E428E4A4EE}"/>
              </a:ext>
            </a:extLst>
          </p:cNvPr>
          <p:cNvSpPr>
            <a:spLocks noGrp="1"/>
          </p:cNvSpPr>
          <p:nvPr>
            <p:ph idx="1"/>
          </p:nvPr>
        </p:nvSpPr>
        <p:spPr>
          <a:xfrm>
            <a:off x="913775" y="2367093"/>
            <a:ext cx="10364452" cy="3872390"/>
          </a:xfrm>
        </p:spPr>
        <p:txBody>
          <a:bodyPr>
            <a:normAutofit/>
          </a:bodyPr>
          <a:lstStyle/>
          <a:p>
            <a:r>
              <a:rPr lang="en-US" sz="2400" b="1" i="0" cap="none" dirty="0">
                <a:solidFill>
                  <a:srgbClr val="343536"/>
                </a:solidFill>
                <a:effectLst/>
                <a:cs typeface="Al Nile" pitchFamily="2" charset="-78"/>
              </a:rPr>
              <a:t>Your lymphatic system has many functions:</a:t>
            </a:r>
            <a:endParaRPr lang="en-US" sz="2400" b="0" i="0" cap="none" dirty="0">
              <a:solidFill>
                <a:srgbClr val="343536"/>
              </a:solidFill>
              <a:effectLst/>
            </a:endParaRPr>
          </a:p>
          <a:p>
            <a:pPr>
              <a:buFont typeface="Courier New" panose="02070309020205020404" pitchFamily="49" charset="0"/>
              <a:buChar char="o"/>
            </a:pPr>
            <a:r>
              <a:rPr lang="en-US" sz="2400" i="0" cap="none" dirty="0">
                <a:solidFill>
                  <a:srgbClr val="343536"/>
                </a:solidFill>
                <a:effectLst/>
                <a:cs typeface="Al Nile" pitchFamily="2" charset="-78"/>
              </a:rPr>
              <a:t>Maintains fluid levels in your body</a:t>
            </a:r>
            <a:endParaRPr lang="en-US" sz="2400" cap="none" dirty="0">
              <a:solidFill>
                <a:srgbClr val="343536"/>
              </a:solidFill>
              <a:cs typeface="Al Nile" pitchFamily="2" charset="-78"/>
            </a:endParaRPr>
          </a:p>
          <a:p>
            <a:pPr>
              <a:buFont typeface="Courier New" panose="02070309020205020404" pitchFamily="49" charset="0"/>
              <a:buChar char="o"/>
            </a:pPr>
            <a:r>
              <a:rPr lang="en-US" sz="2400" i="0" cap="none" dirty="0">
                <a:solidFill>
                  <a:srgbClr val="343536"/>
                </a:solidFill>
                <a:effectLst/>
                <a:cs typeface="Al Nile" pitchFamily="2" charset="-78"/>
              </a:rPr>
              <a:t>Absorbs fats from the digestive tract</a:t>
            </a:r>
          </a:p>
          <a:p>
            <a:pPr>
              <a:buFont typeface="Courier New" panose="02070309020205020404" pitchFamily="49" charset="0"/>
              <a:buChar char="o"/>
            </a:pPr>
            <a:r>
              <a:rPr lang="en-US" sz="2400" i="0" cap="none" dirty="0">
                <a:solidFill>
                  <a:srgbClr val="343536"/>
                </a:solidFill>
                <a:effectLst/>
                <a:cs typeface="Al Nile" pitchFamily="2" charset="-78"/>
              </a:rPr>
              <a:t>Protects your body against foreign invaders</a:t>
            </a:r>
            <a:endParaRPr lang="en-US" sz="2400" cap="none" dirty="0">
              <a:solidFill>
                <a:srgbClr val="343536"/>
              </a:solidFill>
              <a:cs typeface="Al Nile" pitchFamily="2" charset="-78"/>
            </a:endParaRPr>
          </a:p>
          <a:p>
            <a:pPr>
              <a:buFont typeface="Courier New" panose="02070309020205020404" pitchFamily="49" charset="0"/>
              <a:buChar char="o"/>
            </a:pPr>
            <a:r>
              <a:rPr lang="en-US" sz="2400" i="0" cap="none" dirty="0">
                <a:solidFill>
                  <a:srgbClr val="343536"/>
                </a:solidFill>
                <a:effectLst/>
                <a:cs typeface="Al Nile" pitchFamily="2" charset="-78"/>
              </a:rPr>
              <a:t>Transports and removes waste products and abnormal cells from the lymph</a:t>
            </a:r>
            <a:endParaRPr lang="en-AE" sz="2400" cap="none" dirty="0">
              <a:cs typeface="Al Nile" pitchFamily="2" charset="-78"/>
            </a:endParaRPr>
          </a:p>
        </p:txBody>
      </p:sp>
      <p:sp>
        <p:nvSpPr>
          <p:cNvPr id="4" name="Title 1">
            <a:extLst>
              <a:ext uri="{FF2B5EF4-FFF2-40B4-BE49-F238E27FC236}">
                <a16:creationId xmlns:a16="http://schemas.microsoft.com/office/drawing/2014/main" id="{DF909F8F-0E6D-FC84-B5C6-B3CA1BB91CB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lymphatic system</a:t>
            </a:r>
          </a:p>
        </p:txBody>
      </p:sp>
      <p:pic>
        <p:nvPicPr>
          <p:cNvPr id="2" name="Picture 1" descr="Logo, company name&#10;&#10;Description automatically generated">
            <a:extLst>
              <a:ext uri="{FF2B5EF4-FFF2-40B4-BE49-F238E27FC236}">
                <a16:creationId xmlns:a16="http://schemas.microsoft.com/office/drawing/2014/main" id="{796F9EF7-60B8-D63F-5588-5A2062A2D25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2737386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C0AFD-F329-A51D-7C57-7E9445CBF83B}"/>
              </a:ext>
            </a:extLst>
          </p:cNvPr>
          <p:cNvSpPr>
            <a:spLocks noGrp="1"/>
          </p:cNvSpPr>
          <p:nvPr>
            <p:ph idx="1"/>
          </p:nvPr>
        </p:nvSpPr>
        <p:spPr>
          <a:xfrm>
            <a:off x="913775" y="2367093"/>
            <a:ext cx="10364452" cy="4234429"/>
          </a:xfrm>
        </p:spPr>
        <p:txBody>
          <a:bodyPr>
            <a:normAutofit/>
          </a:bodyPr>
          <a:lstStyle/>
          <a:p>
            <a:r>
              <a:rPr lang="en-US" sz="2400" b="1" i="0" cap="none" dirty="0">
                <a:solidFill>
                  <a:srgbClr val="343536"/>
                </a:solidFill>
                <a:effectLst/>
                <a:cs typeface="Al Nile" pitchFamily="2" charset="-78"/>
              </a:rPr>
              <a:t>What are the parts of the lymphatic system?</a:t>
            </a:r>
            <a:endParaRPr lang="en-US" sz="2400" i="0" cap="none" dirty="0">
              <a:solidFill>
                <a:srgbClr val="343536"/>
              </a:solidFill>
              <a:effectLst/>
              <a:cs typeface="Al Nile" pitchFamily="2" charset="-78"/>
            </a:endParaRP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Lymph</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Lymph nodes</a:t>
            </a:r>
            <a:endParaRPr lang="en-US" sz="2400" cap="none" dirty="0">
              <a:solidFill>
                <a:schemeClr val="accent1">
                  <a:lumMod val="75000"/>
                </a:schemeClr>
              </a:solidFill>
              <a:cs typeface="Al Nile" pitchFamily="2" charset="-78"/>
            </a:endParaRP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Lymphatic vessels</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Collecting ducts</a:t>
            </a:r>
            <a:endParaRPr lang="en-US" sz="2400" cap="none" dirty="0">
              <a:solidFill>
                <a:schemeClr val="accent1">
                  <a:lumMod val="75000"/>
                </a:schemeClr>
              </a:solidFill>
              <a:cs typeface="Al Nile" pitchFamily="2" charset="-78"/>
            </a:endParaRP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Spleen</a:t>
            </a:r>
          </a:p>
          <a:p>
            <a:pPr>
              <a:buFont typeface="Courier New" panose="02070309020205020404" pitchFamily="49" charset="0"/>
              <a:buChar char="o"/>
            </a:pPr>
            <a:r>
              <a:rPr lang="en-US" sz="2400" i="0" cap="none" dirty="0">
                <a:solidFill>
                  <a:schemeClr val="accent1">
                    <a:lumMod val="75000"/>
                  </a:schemeClr>
                </a:solidFill>
                <a:effectLst/>
                <a:cs typeface="Al Nile" pitchFamily="2" charset="-78"/>
              </a:rPr>
              <a:t>Bone marrow</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70C82CE0-209E-647E-03ED-B01E510B457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lymphatic system</a:t>
            </a:r>
          </a:p>
        </p:txBody>
      </p:sp>
      <p:pic>
        <p:nvPicPr>
          <p:cNvPr id="2" name="Picture 1" descr="Logo, company name&#10;&#10;Description automatically generated">
            <a:extLst>
              <a:ext uri="{FF2B5EF4-FFF2-40B4-BE49-F238E27FC236}">
                <a16:creationId xmlns:a16="http://schemas.microsoft.com/office/drawing/2014/main" id="{90DC0B1F-CB8D-FE24-DEB0-08EBF4AD3E6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26641694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B3452524-942F-8ABF-29DB-C9E3639ADE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8580" y="2359708"/>
            <a:ext cx="3190494" cy="4313076"/>
          </a:xfrm>
        </p:spPr>
      </p:pic>
      <p:sp>
        <p:nvSpPr>
          <p:cNvPr id="4" name="Title 1">
            <a:extLst>
              <a:ext uri="{FF2B5EF4-FFF2-40B4-BE49-F238E27FC236}">
                <a16:creationId xmlns:a16="http://schemas.microsoft.com/office/drawing/2014/main" id="{374D4C4E-D5C9-3461-3101-DD92621C2ED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lymphatic system</a:t>
            </a:r>
          </a:p>
        </p:txBody>
      </p:sp>
    </p:spTree>
    <p:extLst>
      <p:ext uri="{BB962C8B-B14F-4D97-AF65-F5344CB8AC3E}">
        <p14:creationId xmlns:p14="http://schemas.microsoft.com/office/powerpoint/2010/main" val="275136670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C6AEE-869E-2DB5-68A1-09A836049271}"/>
              </a:ext>
            </a:extLst>
          </p:cNvPr>
          <p:cNvSpPr>
            <a:spLocks noGrp="1"/>
          </p:cNvSpPr>
          <p:nvPr>
            <p:ph idx="1"/>
          </p:nvPr>
        </p:nvSpPr>
        <p:spPr>
          <a:xfrm>
            <a:off x="913775" y="2367093"/>
            <a:ext cx="10364452" cy="3872390"/>
          </a:xfrm>
        </p:spPr>
        <p:txBody>
          <a:bodyPr>
            <a:normAutofit/>
          </a:bodyPr>
          <a:lstStyle/>
          <a:p>
            <a:pPr algn="l" fontAlgn="base"/>
            <a:r>
              <a:rPr lang="en-US" sz="2400" b="1" i="0" cap="none" dirty="0">
                <a:solidFill>
                  <a:srgbClr val="444444"/>
                </a:solidFill>
                <a:effectLst/>
                <a:cs typeface="Al Nile" pitchFamily="2" charset="-78"/>
              </a:rPr>
              <a:t>What is the main function of  lymphatic drainage?</a:t>
            </a:r>
            <a:endParaRPr lang="en-US" sz="2400" b="1" i="0" cap="none" dirty="0">
              <a:solidFill>
                <a:srgbClr val="444444"/>
              </a:solidFill>
              <a:effectLst/>
            </a:endParaRPr>
          </a:p>
          <a:p>
            <a:pPr marL="0" indent="0" algn="l" fontAlgn="base">
              <a:buNone/>
            </a:pPr>
            <a:r>
              <a:rPr lang="en-US" sz="2400" b="1" i="0" cap="none" dirty="0">
                <a:effectLst/>
                <a:cs typeface="Al Nile" pitchFamily="2" charset="-78"/>
              </a:rPr>
              <a:t> </a:t>
            </a:r>
            <a:r>
              <a:rPr lang="en-US" sz="2400" b="0" i="0" cap="none" dirty="0">
                <a:effectLst/>
                <a:cs typeface="Al Nile" pitchFamily="2" charset="-78"/>
              </a:rPr>
              <a:t>Your  lymphatic system is a fundamental part of the immune system. Your lymphatic system is in charge of collecting and eliminating the excess fluid, toxins and waste of your body. Using a network of hundreds of lymph nodes, it drains the lymph (a fluid that carries the waste and toxins, but also white cells). Then, the lymph returns to your bloodstream to be eliminated. </a:t>
            </a:r>
          </a:p>
          <a:p>
            <a:pPr marL="0" indent="0">
              <a:buNone/>
            </a:pPr>
            <a:endParaRPr lang="en-AE" sz="2400" cap="none" dirty="0"/>
          </a:p>
        </p:txBody>
      </p:sp>
      <p:sp>
        <p:nvSpPr>
          <p:cNvPr id="4" name="Title 1">
            <a:extLst>
              <a:ext uri="{FF2B5EF4-FFF2-40B4-BE49-F238E27FC236}">
                <a16:creationId xmlns:a16="http://schemas.microsoft.com/office/drawing/2014/main" id="{6859DFA4-2887-F003-981B-B954AA6A922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base"/>
            <a:r>
              <a:rPr lang="en-US" b="1" i="0" dirty="0">
                <a:solidFill>
                  <a:schemeClr val="bg1"/>
                </a:solidFill>
                <a:effectLst/>
              </a:rPr>
              <a:t>Facial Lymphatic Drainage (FLD)</a:t>
            </a:r>
            <a:endParaRPr lang="en-US" b="0" i="0" dirty="0">
              <a:solidFill>
                <a:schemeClr val="bg1"/>
              </a:solidFill>
              <a:effectLst/>
            </a:endParaRPr>
          </a:p>
        </p:txBody>
      </p:sp>
      <p:pic>
        <p:nvPicPr>
          <p:cNvPr id="2" name="Picture 1" descr="Logo, company name&#10;&#10;Description automatically generated">
            <a:extLst>
              <a:ext uri="{FF2B5EF4-FFF2-40B4-BE49-F238E27FC236}">
                <a16:creationId xmlns:a16="http://schemas.microsoft.com/office/drawing/2014/main" id="{43D3BFC7-6962-B2D1-F020-4D445559608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1434167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3278C-801B-0A5C-A707-A767A4AA0F68}"/>
              </a:ext>
            </a:extLst>
          </p:cNvPr>
          <p:cNvSpPr>
            <a:spLocks noGrp="1"/>
          </p:cNvSpPr>
          <p:nvPr>
            <p:ph idx="1"/>
          </p:nvPr>
        </p:nvSpPr>
        <p:spPr>
          <a:xfrm>
            <a:off x="913775" y="2367093"/>
            <a:ext cx="10364452" cy="3872390"/>
          </a:xfrm>
        </p:spPr>
        <p:txBody>
          <a:bodyPr>
            <a:normAutofit lnSpcReduction="10000"/>
          </a:bodyPr>
          <a:lstStyle/>
          <a:p>
            <a:r>
              <a:rPr lang="en-US" sz="2400" b="1" cap="none" dirty="0">
                <a:cs typeface="Al Nile" pitchFamily="2" charset="-78"/>
              </a:rPr>
              <a:t>What is facial lymphatic drainage (FLD)?</a:t>
            </a:r>
          </a:p>
          <a:p>
            <a:pPr marL="0" indent="0">
              <a:buNone/>
            </a:pPr>
            <a:endParaRPr lang="en-US" sz="2400" cap="none" dirty="0">
              <a:cs typeface="Al Nile" pitchFamily="2" charset="-78"/>
            </a:endParaRPr>
          </a:p>
          <a:p>
            <a:pPr marL="0" indent="0">
              <a:buNone/>
            </a:pPr>
            <a:r>
              <a:rPr lang="en-US" sz="2400" cap="none" dirty="0">
                <a:cs typeface="Al Nile" pitchFamily="2" charset="-78"/>
              </a:rPr>
              <a:t>Facial lymphatic drainage is a type of massage. It uses softer and slower pumping movements. The soft pressures are directed towards the lymph nodes to eliminate toxins, fluids and waste naturally.</a:t>
            </a:r>
          </a:p>
          <a:p>
            <a:endParaRPr lang="en-US" sz="2400" cap="none" dirty="0">
              <a:cs typeface="Al Nile" pitchFamily="2" charset="-78"/>
            </a:endParaRPr>
          </a:p>
          <a:p>
            <a:pPr marL="0" indent="0">
              <a:buNone/>
            </a:pPr>
            <a:r>
              <a:rPr lang="en-US" sz="2400" cap="none" dirty="0">
                <a:cs typeface="Al Nile" pitchFamily="2" charset="-78"/>
              </a:rPr>
              <a:t>First, the lymph is moved from the face down to the deep lymph nodes of the neck. Then, it is  drained to the thoracic area.</a:t>
            </a:r>
            <a:endParaRPr lang="en-AE" sz="2400" cap="none" dirty="0">
              <a:cs typeface="Al Nile" pitchFamily="2" charset="-78"/>
            </a:endParaRPr>
          </a:p>
        </p:txBody>
      </p:sp>
      <p:sp>
        <p:nvSpPr>
          <p:cNvPr id="4" name="Title 1">
            <a:extLst>
              <a:ext uri="{FF2B5EF4-FFF2-40B4-BE49-F238E27FC236}">
                <a16:creationId xmlns:a16="http://schemas.microsoft.com/office/drawing/2014/main" id="{9E093B8C-90AE-2DCC-8526-EBAFD1E79C1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i="0" dirty="0">
                <a:solidFill>
                  <a:schemeClr val="bg1"/>
                </a:solidFill>
                <a:effectLst/>
              </a:rPr>
              <a:t>Facial Lymphatic Drainage (FLD)</a:t>
            </a:r>
            <a:endParaRPr lang="en-US"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CF53BC1-3F7E-CC51-E854-781A6ADB692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82211437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EF013-2C45-9B38-B205-42EF1422239B}"/>
              </a:ext>
            </a:extLst>
          </p:cNvPr>
          <p:cNvSpPr>
            <a:spLocks noGrp="1"/>
          </p:cNvSpPr>
          <p:nvPr>
            <p:ph idx="1"/>
          </p:nvPr>
        </p:nvSpPr>
        <p:spPr>
          <a:xfrm>
            <a:off x="913775" y="2367093"/>
            <a:ext cx="10364452" cy="3872390"/>
          </a:xfrm>
        </p:spPr>
        <p:txBody>
          <a:bodyPr>
            <a:normAutofit/>
          </a:bodyPr>
          <a:lstStyle/>
          <a:p>
            <a:r>
              <a:rPr lang="en-US" sz="2400" b="1" i="0" cap="none" dirty="0">
                <a:solidFill>
                  <a:srgbClr val="444444"/>
                </a:solidFill>
                <a:effectLst/>
                <a:cs typeface="Al Nile" pitchFamily="2" charset="-78"/>
              </a:rPr>
              <a:t>Benefits of facial lymphatic drainage (FLD) :</a:t>
            </a:r>
          </a:p>
          <a:p>
            <a:pPr>
              <a:buFont typeface="Courier New" panose="02070309020205020404" pitchFamily="49" charset="0"/>
              <a:buChar char="o"/>
            </a:pPr>
            <a:r>
              <a:rPr lang="en-US" sz="2400" i="0" cap="none" dirty="0">
                <a:effectLst/>
                <a:cs typeface="Al Nile" pitchFamily="2" charset="-78"/>
              </a:rPr>
              <a:t>Improve the quality of your skin.</a:t>
            </a:r>
          </a:p>
          <a:p>
            <a:pPr>
              <a:buFont typeface="Courier New" panose="02070309020205020404" pitchFamily="49" charset="0"/>
              <a:buChar char="o"/>
            </a:pPr>
            <a:r>
              <a:rPr lang="en-US" sz="2400" i="0" cap="none" dirty="0">
                <a:effectLst/>
                <a:cs typeface="Al Nile" pitchFamily="2" charset="-78"/>
              </a:rPr>
              <a:t>Reduce stress and anxiety.</a:t>
            </a:r>
          </a:p>
          <a:p>
            <a:pPr>
              <a:buFont typeface="Courier New" panose="02070309020205020404" pitchFamily="49" charset="0"/>
              <a:buChar char="o"/>
            </a:pPr>
            <a:r>
              <a:rPr lang="en-US" sz="2400" i="0" cap="none" dirty="0">
                <a:effectLst/>
                <a:cs typeface="Al Nile" pitchFamily="2" charset="-78"/>
              </a:rPr>
              <a:t>Improve blood flow</a:t>
            </a:r>
            <a:endParaRPr lang="en-US" sz="2400" cap="none" dirty="0">
              <a:cs typeface="Al Nile" pitchFamily="2" charset="-78"/>
            </a:endParaRPr>
          </a:p>
          <a:p>
            <a:pPr>
              <a:buFont typeface="Courier New" panose="02070309020205020404" pitchFamily="49" charset="0"/>
              <a:buChar char="o"/>
            </a:pPr>
            <a:r>
              <a:rPr lang="en-US" sz="2400" i="0" cap="none" dirty="0">
                <a:effectLst/>
                <a:cs typeface="Al Nile" pitchFamily="2" charset="-78"/>
              </a:rPr>
              <a:t>Make your face muscles stronger</a:t>
            </a:r>
          </a:p>
          <a:p>
            <a:pPr>
              <a:buFont typeface="Courier New" panose="02070309020205020404" pitchFamily="49" charset="0"/>
              <a:buChar char="o"/>
            </a:pPr>
            <a:r>
              <a:rPr lang="en-US" sz="2400" i="0" cap="none" dirty="0">
                <a:effectLst/>
                <a:cs typeface="Al Nile" pitchFamily="2" charset="-78"/>
              </a:rPr>
              <a:t>Improve the circulation of nutrients </a:t>
            </a:r>
          </a:p>
          <a:p>
            <a:pPr marL="0" indent="0">
              <a:buNone/>
            </a:pPr>
            <a:endParaRPr lang="en-US" sz="2400" b="1" cap="none" dirty="0">
              <a:solidFill>
                <a:srgbClr val="444444"/>
              </a:solidFill>
            </a:endParaRPr>
          </a:p>
          <a:p>
            <a:pPr marL="0" indent="0">
              <a:buNone/>
            </a:pPr>
            <a:endParaRPr lang="en-AE" sz="2400" cap="none" dirty="0"/>
          </a:p>
        </p:txBody>
      </p:sp>
      <p:sp>
        <p:nvSpPr>
          <p:cNvPr id="4" name="Title 1">
            <a:extLst>
              <a:ext uri="{FF2B5EF4-FFF2-40B4-BE49-F238E27FC236}">
                <a16:creationId xmlns:a16="http://schemas.microsoft.com/office/drawing/2014/main" id="{0AFFA37F-AFA8-C00D-54D4-36656B52B07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i="0" dirty="0">
                <a:solidFill>
                  <a:schemeClr val="bg1"/>
                </a:solidFill>
                <a:effectLst/>
              </a:rPr>
              <a:t>Facial Lymphatic Drainage (FLD)</a:t>
            </a:r>
            <a:endParaRPr lang="en-US"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2C58909-6DE4-AB56-C460-E38473ADD19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264735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76546A6D-C3A9-4AFF-E04E-4742D9B59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9490" y="2024743"/>
            <a:ext cx="4730085" cy="4730085"/>
          </a:xfrm>
        </p:spPr>
      </p:pic>
      <p:sp>
        <p:nvSpPr>
          <p:cNvPr id="4" name="Title 1">
            <a:extLst>
              <a:ext uri="{FF2B5EF4-FFF2-40B4-BE49-F238E27FC236}">
                <a16:creationId xmlns:a16="http://schemas.microsoft.com/office/drawing/2014/main" id="{375085BC-F0A9-A395-6257-7C45B60E742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i="0" dirty="0">
                <a:solidFill>
                  <a:schemeClr val="bg1"/>
                </a:solidFill>
                <a:effectLst/>
              </a:rPr>
              <a:t>Facial Lymphatic Drainage (FLD)</a:t>
            </a:r>
            <a:endParaRPr lang="en-US" sz="4000" b="1" dirty="0">
              <a:solidFill>
                <a:schemeClr val="bg1"/>
              </a:solidFill>
              <a:latin typeface="+mn-lt"/>
            </a:endParaRPr>
          </a:p>
        </p:txBody>
      </p:sp>
    </p:spTree>
    <p:extLst>
      <p:ext uri="{BB962C8B-B14F-4D97-AF65-F5344CB8AC3E}">
        <p14:creationId xmlns:p14="http://schemas.microsoft.com/office/powerpoint/2010/main" val="95486851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F98F5-618D-3BC7-9703-A3BB52090199}"/>
              </a:ext>
            </a:extLst>
          </p:cNvPr>
          <p:cNvSpPr>
            <a:spLocks noGrp="1"/>
          </p:cNvSpPr>
          <p:nvPr>
            <p:ph idx="1"/>
          </p:nvPr>
        </p:nvSpPr>
        <p:spPr/>
        <p:txBody>
          <a:bodyPr>
            <a:normAutofit/>
          </a:bodyPr>
          <a:lstStyle/>
          <a:p>
            <a:r>
              <a:rPr lang="en-US" sz="2400" b="0" i="0" cap="none" dirty="0">
                <a:effectLst/>
                <a:cs typeface="Al Nile" pitchFamily="2" charset="-78"/>
              </a:rPr>
              <a:t>Pumps blood from the heart to the lungs to get oxygen. The heart then sends oxygenated blood through arteries to the rest of the body. The veins carry oxygen-poor blood back to the heart to start the circulation process over. Your circulatory system is critical to healthy organs, muscles and tissues.</a:t>
            </a:r>
          </a:p>
          <a:p>
            <a:pPr marL="0" indent="0">
              <a:buNone/>
            </a:pPr>
            <a:endParaRPr lang="en-US" sz="2400" cap="none" dirty="0">
              <a:cs typeface="Al Nile" pitchFamily="2" charset="-78"/>
            </a:endParaRPr>
          </a:p>
          <a:p>
            <a:pPr marL="0" indent="0">
              <a:buNone/>
            </a:pPr>
            <a:r>
              <a:rPr lang="en-US" sz="2400" b="1" i="0" cap="none" dirty="0">
                <a:effectLst/>
                <a:cs typeface="Al Nile" pitchFamily="2" charset="-78"/>
              </a:rPr>
              <a:t>The circulatory system provides blood to all the body's tissues so they can function.</a:t>
            </a:r>
            <a:endParaRPr lang="en-AE" sz="2400" b="1" cap="none" dirty="0">
              <a:cs typeface="Al Nile" pitchFamily="2" charset="-78"/>
            </a:endParaRPr>
          </a:p>
        </p:txBody>
      </p:sp>
      <p:sp>
        <p:nvSpPr>
          <p:cNvPr id="4" name="Title 1">
            <a:extLst>
              <a:ext uri="{FF2B5EF4-FFF2-40B4-BE49-F238E27FC236}">
                <a16:creationId xmlns:a16="http://schemas.microsoft.com/office/drawing/2014/main" id="{B2A71730-23E4-EBAA-CD42-D6A5B2F39C1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The circulatory system</a:t>
            </a:r>
          </a:p>
        </p:txBody>
      </p:sp>
      <p:pic>
        <p:nvPicPr>
          <p:cNvPr id="2" name="Picture 1" descr="Logo, company name&#10;&#10;Description automatically generated">
            <a:extLst>
              <a:ext uri="{FF2B5EF4-FFF2-40B4-BE49-F238E27FC236}">
                <a16:creationId xmlns:a16="http://schemas.microsoft.com/office/drawing/2014/main" id="{963FFB25-5046-C0AE-09C1-65927973A4A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55595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273D3-8813-D7D6-F1D1-B504E5432C16}"/>
              </a:ext>
            </a:extLst>
          </p:cNvPr>
          <p:cNvSpPr>
            <a:spLocks noGrp="1"/>
          </p:cNvSpPr>
          <p:nvPr>
            <p:ph idx="1"/>
          </p:nvPr>
        </p:nvSpPr>
        <p:spPr>
          <a:xfrm>
            <a:off x="913775" y="2367093"/>
            <a:ext cx="10364452" cy="4490907"/>
          </a:xfrm>
        </p:spPr>
        <p:txBody>
          <a:bodyPr>
            <a:noAutofit/>
          </a:bodyPr>
          <a:lstStyle/>
          <a:p>
            <a:pPr algn="l"/>
            <a:r>
              <a:rPr lang="en-US" sz="2400" b="1" i="0" cap="none" dirty="0">
                <a:solidFill>
                  <a:srgbClr val="343536"/>
                </a:solidFill>
                <a:effectLst/>
                <a:cs typeface="Al Nile" pitchFamily="2" charset="-78"/>
              </a:rPr>
              <a:t>What does the circulatory system do?</a:t>
            </a:r>
          </a:p>
          <a:p>
            <a:pPr marL="457200" indent="-457200" algn="l">
              <a:buFont typeface="+mj-lt"/>
              <a:buAutoNum type="arabicParenR"/>
            </a:pPr>
            <a:r>
              <a:rPr lang="en-US" sz="2400" b="0" i="0" cap="none" dirty="0">
                <a:solidFill>
                  <a:srgbClr val="343536"/>
                </a:solidFill>
                <a:effectLst/>
                <a:cs typeface="Al Nile" pitchFamily="2" charset="-78"/>
              </a:rPr>
              <a:t>To move blood throughout the body, this blood circulation keeps organs, muscles and tissues healthy and working to keep you alive.</a:t>
            </a:r>
          </a:p>
          <a:p>
            <a:pPr marL="457200" indent="-457200" algn="l">
              <a:buFont typeface="+mj-lt"/>
              <a:buAutoNum type="arabicParenR"/>
            </a:pPr>
            <a:r>
              <a:rPr lang="en-US" sz="2400" b="0" i="0" cap="none" dirty="0">
                <a:solidFill>
                  <a:srgbClr val="343536"/>
                </a:solidFill>
                <a:effectLst/>
                <a:cs typeface="Al Nile" pitchFamily="2" charset="-78"/>
              </a:rPr>
              <a:t>Also helps your body get rid of waste products, this waste includes:</a:t>
            </a:r>
          </a:p>
          <a:p>
            <a:pPr algn="l">
              <a:buFont typeface="Courier New" panose="02070309020205020404" pitchFamily="49" charset="0"/>
              <a:buChar char="o"/>
            </a:pPr>
            <a:r>
              <a:rPr lang="en-US" sz="2400" b="1" i="0" cap="none" dirty="0">
                <a:solidFill>
                  <a:srgbClr val="343536"/>
                </a:solidFill>
                <a:effectLst/>
                <a:cs typeface="Al Nile" pitchFamily="2" charset="-78"/>
              </a:rPr>
              <a:t>Carbon dioxide from respiration (breathing).</a:t>
            </a:r>
          </a:p>
          <a:p>
            <a:pPr algn="l">
              <a:buFont typeface="Courier New" panose="02070309020205020404" pitchFamily="49" charset="0"/>
              <a:buChar char="o"/>
            </a:pPr>
            <a:r>
              <a:rPr lang="en-US" sz="2400" b="1" i="0" cap="none" dirty="0">
                <a:solidFill>
                  <a:srgbClr val="343536"/>
                </a:solidFill>
                <a:effectLst/>
                <a:cs typeface="Al Nile" pitchFamily="2" charset="-78"/>
              </a:rPr>
              <a:t>Other chemical byproducts from your organs.</a:t>
            </a:r>
          </a:p>
          <a:p>
            <a:pPr algn="l">
              <a:buFont typeface="Courier New" panose="02070309020205020404" pitchFamily="49" charset="0"/>
              <a:buChar char="o"/>
            </a:pPr>
            <a:r>
              <a:rPr lang="en-US" sz="2400" b="1" i="0" cap="none" dirty="0">
                <a:solidFill>
                  <a:srgbClr val="343536"/>
                </a:solidFill>
                <a:effectLst/>
                <a:cs typeface="Al Nile" pitchFamily="2" charset="-78"/>
              </a:rPr>
              <a:t>Waste from things you eat and drink.</a:t>
            </a:r>
          </a:p>
          <a:p>
            <a:endParaRPr lang="en-AE" sz="2400" cap="none" dirty="0"/>
          </a:p>
        </p:txBody>
      </p:sp>
      <p:sp>
        <p:nvSpPr>
          <p:cNvPr id="4" name="Title 1">
            <a:extLst>
              <a:ext uri="{FF2B5EF4-FFF2-40B4-BE49-F238E27FC236}">
                <a16:creationId xmlns:a16="http://schemas.microsoft.com/office/drawing/2014/main" id="{79EC2E74-B969-1AA8-7ACA-7E28B42431D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circulatory system</a:t>
            </a:r>
          </a:p>
        </p:txBody>
      </p:sp>
      <p:pic>
        <p:nvPicPr>
          <p:cNvPr id="2" name="Picture 1" descr="Logo, company name&#10;&#10;Description automatically generated">
            <a:extLst>
              <a:ext uri="{FF2B5EF4-FFF2-40B4-BE49-F238E27FC236}">
                <a16:creationId xmlns:a16="http://schemas.microsoft.com/office/drawing/2014/main" id="{8EF5A5C5-7BE6-039F-8C18-AD208BBA956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38164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04610-530B-403B-89E3-ACAFCB4222AE}"/>
              </a:ext>
            </a:extLst>
          </p:cNvPr>
          <p:cNvSpPr>
            <a:spLocks noGrp="1"/>
          </p:cNvSpPr>
          <p:nvPr>
            <p:ph idx="1"/>
          </p:nvPr>
        </p:nvSpPr>
        <p:spPr>
          <a:xfrm>
            <a:off x="838200" y="1662805"/>
            <a:ext cx="10515600" cy="4871393"/>
          </a:xfrm>
        </p:spPr>
        <p:txBody>
          <a:bodyPr>
            <a:noAutofit/>
          </a:bodyPr>
          <a:lstStyle/>
          <a:p>
            <a:pPr marL="0" indent="0">
              <a:buNone/>
            </a:pPr>
            <a:r>
              <a:rPr lang="en-GB" sz="2400" b="1" cap="none" dirty="0">
                <a:solidFill>
                  <a:schemeClr val="accent1">
                    <a:lumMod val="75000"/>
                  </a:schemeClr>
                </a:solidFill>
              </a:rPr>
              <a:t>The important method to </a:t>
            </a:r>
            <a:r>
              <a:rPr lang="en-US" sz="2400" b="1" cap="none" dirty="0">
                <a:solidFill>
                  <a:schemeClr val="accent1">
                    <a:lumMod val="75000"/>
                  </a:schemeClr>
                </a:solidFill>
              </a:rPr>
              <a:t>hygiene (health &amp;safety):</a:t>
            </a:r>
            <a:endParaRPr lang="en-GB" sz="2400" cap="none" dirty="0"/>
          </a:p>
          <a:p>
            <a:r>
              <a:rPr lang="en-GB" sz="2400" cap="none" dirty="0"/>
              <a:t>All  surfaces should be daily washed down with effective disinfectant / sanitiser example:  (floors, worktops, machines and trolleys) etc … </a:t>
            </a:r>
          </a:p>
          <a:p>
            <a:r>
              <a:rPr lang="en-GB" sz="2400" cap="none" dirty="0"/>
              <a:t>Couch roll should be covered the bed for each new client.</a:t>
            </a:r>
          </a:p>
          <a:p>
            <a:r>
              <a:rPr lang="en-GB" sz="2400" cap="none" dirty="0"/>
              <a:t>Clean towels must be used for each client.</a:t>
            </a:r>
          </a:p>
          <a:p>
            <a:r>
              <a:rPr lang="en-GB" sz="2400" cap="none" dirty="0"/>
              <a:t>Clean robes for each client.</a:t>
            </a:r>
          </a:p>
          <a:p>
            <a:r>
              <a:rPr lang="en-GB" sz="2400" cap="none" dirty="0"/>
              <a:t>General waste and medical waste should be cheeked daily. </a:t>
            </a:r>
          </a:p>
          <a:p>
            <a:r>
              <a:rPr lang="en-GB" sz="2400" cap="none" dirty="0"/>
              <a:t>Broken glass or needles  must  be disposed of in a sharps box.</a:t>
            </a:r>
          </a:p>
          <a:p>
            <a:pPr>
              <a:buFont typeface="arial" panose="020B0604020202020204" pitchFamily="34" charset="0"/>
              <a:buChar char="•"/>
            </a:pPr>
            <a:r>
              <a:rPr lang="en-GB" sz="2400" cap="none" dirty="0"/>
              <a:t>Knowing the difference between medical waste and general waste .  </a:t>
            </a:r>
          </a:p>
          <a:p>
            <a:pPr marL="0" indent="0">
              <a:buNone/>
            </a:pPr>
            <a:endParaRPr lang="en-GB" sz="2400" cap="none" dirty="0"/>
          </a:p>
          <a:p>
            <a:pPr marL="0" indent="0">
              <a:buNone/>
            </a:pPr>
            <a:endParaRPr lang="en-GB" sz="2400" cap="none" dirty="0"/>
          </a:p>
        </p:txBody>
      </p:sp>
      <p:sp>
        <p:nvSpPr>
          <p:cNvPr id="2" name="Title 1">
            <a:extLst>
              <a:ext uri="{FF2B5EF4-FFF2-40B4-BE49-F238E27FC236}">
                <a16:creationId xmlns:a16="http://schemas.microsoft.com/office/drawing/2014/main" id="{444EC657-3E5A-6329-B5D9-E3C09175BA71}"/>
              </a:ext>
            </a:extLst>
          </p:cNvPr>
          <p:cNvSpPr txBox="1">
            <a:spLocks/>
          </p:cNvSpPr>
          <p:nvPr/>
        </p:nvSpPr>
        <p:spPr>
          <a:xfrm>
            <a:off x="1292459" y="315311"/>
            <a:ext cx="9607082" cy="1014761"/>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4" name="Picture 3" descr="Logo, company name&#10;&#10;Description automatically generated">
            <a:extLst>
              <a:ext uri="{FF2B5EF4-FFF2-40B4-BE49-F238E27FC236}">
                <a16:creationId xmlns:a16="http://schemas.microsoft.com/office/drawing/2014/main" id="{4470FCD3-39FB-DEA5-F97E-85564F91335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6079416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6B7E1-716E-F152-BE3D-07034C3258FE}"/>
              </a:ext>
            </a:extLst>
          </p:cNvPr>
          <p:cNvSpPr>
            <a:spLocks noGrp="1"/>
          </p:cNvSpPr>
          <p:nvPr>
            <p:ph idx="1"/>
          </p:nvPr>
        </p:nvSpPr>
        <p:spPr>
          <a:xfrm>
            <a:off x="913775" y="2367093"/>
            <a:ext cx="10364452" cy="4122917"/>
          </a:xfrm>
        </p:spPr>
        <p:txBody>
          <a:bodyPr>
            <a:normAutofit/>
          </a:bodyPr>
          <a:lstStyle/>
          <a:p>
            <a:pPr algn="l"/>
            <a:r>
              <a:rPr lang="en-US" sz="2400" i="0" cap="none" dirty="0">
                <a:effectLst/>
                <a:cs typeface="Al Nile" pitchFamily="2" charset="-78"/>
              </a:rPr>
              <a:t>The parts of your circulatory system are your:</a:t>
            </a:r>
          </a:p>
          <a:p>
            <a:pPr marL="0" indent="0" algn="l">
              <a:buNone/>
            </a:pPr>
            <a:endParaRPr lang="en-US" sz="2400" i="0" cap="none" dirty="0">
              <a:effectLst/>
              <a:cs typeface="Al Nile" pitchFamily="2" charset="-78"/>
            </a:endParaRPr>
          </a:p>
          <a:p>
            <a:pPr marL="457200" indent="-457200" algn="l">
              <a:buFont typeface="+mj-lt"/>
              <a:buAutoNum type="arabicParenR"/>
            </a:pPr>
            <a:r>
              <a:rPr lang="en-US" sz="2400" i="0" cap="none" dirty="0">
                <a:solidFill>
                  <a:schemeClr val="accent1">
                    <a:lumMod val="75000"/>
                  </a:schemeClr>
                </a:solidFill>
                <a:effectLst/>
                <a:cs typeface="Al Nile" pitchFamily="2" charset="-78"/>
              </a:rPr>
              <a:t>Heart: </a:t>
            </a:r>
            <a:r>
              <a:rPr lang="en-US" sz="2400" i="0" cap="none" dirty="0">
                <a:effectLst/>
                <a:cs typeface="Al Nile" pitchFamily="2" charset="-78"/>
              </a:rPr>
              <a:t>a muscular organ that pumps blood throughout your body.</a:t>
            </a:r>
          </a:p>
          <a:p>
            <a:pPr marL="457200" indent="-457200" algn="l">
              <a:buFont typeface="+mj-lt"/>
              <a:buAutoNum type="arabicParenR"/>
            </a:pPr>
            <a:r>
              <a:rPr lang="en-US" sz="2400" i="0" cap="none" dirty="0">
                <a:solidFill>
                  <a:schemeClr val="accent1">
                    <a:lumMod val="75000"/>
                  </a:schemeClr>
                </a:solidFill>
                <a:effectLst/>
                <a:cs typeface="Al Nile" pitchFamily="2" charset="-78"/>
              </a:rPr>
              <a:t>Blood vessels</a:t>
            </a:r>
            <a:r>
              <a:rPr lang="en-US" sz="2400" i="0" cap="none" dirty="0">
                <a:effectLst/>
                <a:cs typeface="Al Nile" pitchFamily="2" charset="-78"/>
              </a:rPr>
              <a:t>: which include your arteries, veins and capillaries.</a:t>
            </a:r>
          </a:p>
          <a:p>
            <a:pPr marL="457200" indent="-457200" algn="l">
              <a:buFont typeface="+mj-lt"/>
              <a:buAutoNum type="arabicParenR"/>
            </a:pPr>
            <a:r>
              <a:rPr lang="en-US" sz="2400" i="0" cap="none" dirty="0">
                <a:solidFill>
                  <a:schemeClr val="accent1">
                    <a:lumMod val="75000"/>
                  </a:schemeClr>
                </a:solidFill>
                <a:effectLst/>
                <a:cs typeface="Al Nile" pitchFamily="2" charset="-78"/>
              </a:rPr>
              <a:t>Blood: </a:t>
            </a:r>
            <a:r>
              <a:rPr lang="en-US" sz="2400" i="0" cap="none" dirty="0">
                <a:effectLst/>
                <a:cs typeface="Al Nile" pitchFamily="2" charset="-78"/>
              </a:rPr>
              <a:t>made up of red and white blood cells, plasma and platelets</a:t>
            </a:r>
          </a:p>
          <a:p>
            <a:endParaRPr lang="en-AE" sz="2400" cap="none" dirty="0"/>
          </a:p>
        </p:txBody>
      </p:sp>
      <p:sp>
        <p:nvSpPr>
          <p:cNvPr id="4" name="Title 1">
            <a:extLst>
              <a:ext uri="{FF2B5EF4-FFF2-40B4-BE49-F238E27FC236}">
                <a16:creationId xmlns:a16="http://schemas.microsoft.com/office/drawing/2014/main" id="{B958992C-09E9-15DC-7470-1D266E444C0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circulatory system</a:t>
            </a:r>
          </a:p>
        </p:txBody>
      </p:sp>
      <p:pic>
        <p:nvPicPr>
          <p:cNvPr id="2" name="Picture 1" descr="Logo, company name&#10;&#10;Description automatically generated">
            <a:extLst>
              <a:ext uri="{FF2B5EF4-FFF2-40B4-BE49-F238E27FC236}">
                <a16:creationId xmlns:a16="http://schemas.microsoft.com/office/drawing/2014/main" id="{FED3BF7A-5482-BE8E-958C-D84E0A90872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6053892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human body&#10;&#10;Description automatically generated with medium confidence">
            <a:extLst>
              <a:ext uri="{FF2B5EF4-FFF2-40B4-BE49-F238E27FC236}">
                <a16:creationId xmlns:a16="http://schemas.microsoft.com/office/drawing/2014/main" id="{EA1E75BF-844C-83F8-5734-9486ED6A5A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943" y="2446240"/>
            <a:ext cx="1573166" cy="3637126"/>
          </a:xfrm>
        </p:spPr>
      </p:pic>
      <p:sp>
        <p:nvSpPr>
          <p:cNvPr id="4" name="Title 1">
            <a:extLst>
              <a:ext uri="{FF2B5EF4-FFF2-40B4-BE49-F238E27FC236}">
                <a16:creationId xmlns:a16="http://schemas.microsoft.com/office/drawing/2014/main" id="{7596F868-C82C-31A7-B191-9DE8D6C043E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circulatory system</a:t>
            </a:r>
          </a:p>
        </p:txBody>
      </p:sp>
      <p:pic>
        <p:nvPicPr>
          <p:cNvPr id="10" name="Picture 9">
            <a:extLst>
              <a:ext uri="{FF2B5EF4-FFF2-40B4-BE49-F238E27FC236}">
                <a16:creationId xmlns:a16="http://schemas.microsoft.com/office/drawing/2014/main" id="{B85F68C7-CB26-5AAE-2F07-E0FBF5D32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973" y="2740803"/>
            <a:ext cx="2667000" cy="3048000"/>
          </a:xfrm>
          <a:prstGeom prst="rect">
            <a:avLst/>
          </a:prstGeom>
        </p:spPr>
      </p:pic>
    </p:spTree>
    <p:extLst>
      <p:ext uri="{BB962C8B-B14F-4D97-AF65-F5344CB8AC3E}">
        <p14:creationId xmlns:p14="http://schemas.microsoft.com/office/powerpoint/2010/main" val="181907247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B54986-1649-73D9-FD9B-43A40B641B8F}"/>
              </a:ext>
            </a:extLst>
          </p:cNvPr>
          <p:cNvSpPr>
            <a:spLocks noGrp="1"/>
          </p:cNvSpPr>
          <p:nvPr>
            <p:ph idx="1"/>
          </p:nvPr>
        </p:nvSpPr>
        <p:spPr/>
        <p:txBody>
          <a:bodyPr/>
          <a:lstStyle/>
          <a:p>
            <a:pPr algn="l"/>
            <a:r>
              <a:rPr lang="en-US" b="1" cap="none" dirty="0">
                <a:latin typeface="Source Sans Pro" panose="020B0503030403020204" pitchFamily="34" charset="0"/>
              </a:rPr>
              <a:t>W</a:t>
            </a:r>
            <a:r>
              <a:rPr lang="en-US" b="1" i="0" cap="none" dirty="0">
                <a:effectLst/>
                <a:latin typeface="Source Sans Pro" panose="020B0503030403020204" pitchFamily="34" charset="0"/>
              </a:rPr>
              <a:t>hat is the skeletal system?</a:t>
            </a:r>
          </a:p>
          <a:p>
            <a:pPr marL="0" indent="0" algn="l">
              <a:buNone/>
            </a:pPr>
            <a:endParaRPr lang="en-US" b="1" i="0" cap="none" dirty="0">
              <a:effectLst/>
              <a:latin typeface="Source Sans Pro" panose="020B0503030403020204" pitchFamily="34" charset="0"/>
            </a:endParaRPr>
          </a:p>
          <a:p>
            <a:pPr marL="0" indent="0" algn="l">
              <a:buNone/>
            </a:pPr>
            <a:r>
              <a:rPr lang="en-US" cap="none" dirty="0">
                <a:latin typeface="Source Sans Pro" panose="020B0503030403020204" pitchFamily="34" charset="0"/>
              </a:rPr>
              <a:t>T</a:t>
            </a:r>
            <a:r>
              <a:rPr lang="en-US" b="0" i="0" cap="none" dirty="0">
                <a:effectLst/>
                <a:latin typeface="Source Sans Pro" panose="020B0503030403020204" pitchFamily="34" charset="0"/>
              </a:rPr>
              <a:t>he skeletal system is your body’s central framework. it consists of bones and connective tissue, including cartilage, tendons, and ligaments. it’s also called the musculoskeletal system.</a:t>
            </a:r>
          </a:p>
          <a:p>
            <a:pPr marL="0" indent="0">
              <a:buNone/>
            </a:pPr>
            <a:endParaRPr lang="en-AE" dirty="0"/>
          </a:p>
        </p:txBody>
      </p:sp>
      <p:sp>
        <p:nvSpPr>
          <p:cNvPr id="4" name="Title 1">
            <a:extLst>
              <a:ext uri="{FF2B5EF4-FFF2-40B4-BE49-F238E27FC236}">
                <a16:creationId xmlns:a16="http://schemas.microsoft.com/office/drawing/2014/main" id="{1F4E7B9D-CEF2-1D11-B59D-607131EE8CC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Skeletal system</a:t>
            </a:r>
          </a:p>
        </p:txBody>
      </p:sp>
    </p:spTree>
    <p:extLst>
      <p:ext uri="{BB962C8B-B14F-4D97-AF65-F5344CB8AC3E}">
        <p14:creationId xmlns:p14="http://schemas.microsoft.com/office/powerpoint/2010/main" val="413274664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89F8-AF6A-21A4-3E3D-34DE4304790E}"/>
              </a:ext>
            </a:extLst>
          </p:cNvPr>
          <p:cNvSpPr>
            <a:spLocks noGrp="1"/>
          </p:cNvSpPr>
          <p:nvPr>
            <p:ph idx="1"/>
          </p:nvPr>
        </p:nvSpPr>
        <p:spPr>
          <a:xfrm>
            <a:off x="913775" y="2367093"/>
            <a:ext cx="10364452" cy="3872390"/>
          </a:xfrm>
        </p:spPr>
        <p:txBody>
          <a:bodyPr>
            <a:normAutofit fontScale="92500" lnSpcReduction="20000"/>
          </a:bodyPr>
          <a:lstStyle/>
          <a:p>
            <a:pPr algn="l"/>
            <a:r>
              <a:rPr lang="en-US" b="1" cap="none" dirty="0">
                <a:latin typeface="Source Sans Pro" panose="020B0503030403020204" pitchFamily="34" charset="0"/>
              </a:rPr>
              <a:t>W</a:t>
            </a:r>
            <a:r>
              <a:rPr lang="en-US" b="1" i="0" cap="none" dirty="0">
                <a:effectLst/>
                <a:latin typeface="Source Sans Pro" panose="020B0503030403020204" pitchFamily="34" charset="0"/>
              </a:rPr>
              <a:t>hat are the parts of the skeletal system?</a:t>
            </a:r>
          </a:p>
          <a:p>
            <a:pPr marL="0" indent="0" algn="l">
              <a:buNone/>
            </a:pPr>
            <a:r>
              <a:rPr lang="en-US" cap="none" dirty="0">
                <a:latin typeface="Source Sans Pro" panose="020B0503030403020204" pitchFamily="34" charset="0"/>
              </a:rPr>
              <a:t>T</a:t>
            </a:r>
            <a:r>
              <a:rPr lang="en-US" b="0" i="0" cap="none" dirty="0">
                <a:effectLst/>
                <a:latin typeface="Source Sans Pro" panose="020B0503030403020204" pitchFamily="34" charset="0"/>
              </a:rPr>
              <a:t>he skeletal system is a network of many different parts that work together to help you move. the main part of your skeletal system consists of your bones, hard structures that create your body’s framework — the skeleton. there are 206 bones in an adult human skeleton. each bone has three main layers:</a:t>
            </a:r>
          </a:p>
          <a:p>
            <a:pPr algn="l">
              <a:buFont typeface="Courier New" panose="02070309020205020404" pitchFamily="49" charset="0"/>
              <a:buChar char="o"/>
            </a:pPr>
            <a:r>
              <a:rPr lang="en-US" b="1" i="0" cap="none" dirty="0">
                <a:effectLst/>
                <a:latin typeface="Source Sans Pro" panose="020B0503030403020204" pitchFamily="34" charset="0"/>
              </a:rPr>
              <a:t>Periosteum:</a:t>
            </a:r>
            <a:r>
              <a:rPr lang="en-US" b="0" i="0" cap="none" dirty="0">
                <a:effectLst/>
                <a:latin typeface="Source Sans Pro" panose="020B0503030403020204" pitchFamily="34" charset="0"/>
              </a:rPr>
              <a:t> the periosteum is a tough membrane that covers and protects the outside of the bone.</a:t>
            </a:r>
          </a:p>
          <a:p>
            <a:pPr algn="l">
              <a:buFont typeface="Courier New" panose="02070309020205020404" pitchFamily="49" charset="0"/>
              <a:buChar char="o"/>
            </a:pPr>
            <a:r>
              <a:rPr lang="en-US" b="1" cap="none" dirty="0">
                <a:latin typeface="Source Sans Pro" panose="020B0503030403020204" pitchFamily="34" charset="0"/>
              </a:rPr>
              <a:t>C</a:t>
            </a:r>
            <a:r>
              <a:rPr lang="en-US" b="1" i="0" cap="none" dirty="0">
                <a:effectLst/>
                <a:latin typeface="Source Sans Pro" panose="020B0503030403020204" pitchFamily="34" charset="0"/>
              </a:rPr>
              <a:t>ompact bone:</a:t>
            </a:r>
            <a:r>
              <a:rPr lang="en-US" b="0" i="0" cap="none" dirty="0">
                <a:effectLst/>
                <a:latin typeface="Source Sans Pro" panose="020B0503030403020204" pitchFamily="34" charset="0"/>
              </a:rPr>
              <a:t> below the periosteum, compact bone is white, hard, and smooth. it provides structural support and protection.</a:t>
            </a:r>
          </a:p>
          <a:p>
            <a:pPr algn="l">
              <a:buFont typeface="Courier New" panose="02070309020205020404" pitchFamily="49" charset="0"/>
              <a:buChar char="o"/>
            </a:pPr>
            <a:r>
              <a:rPr lang="en-US" b="1" cap="none" dirty="0">
                <a:latin typeface="Source Sans Pro" panose="020B0503030403020204" pitchFamily="34" charset="0"/>
              </a:rPr>
              <a:t>S</a:t>
            </a:r>
            <a:r>
              <a:rPr lang="en-US" b="1" i="0" cap="none" dirty="0">
                <a:effectLst/>
                <a:latin typeface="Source Sans Pro" panose="020B0503030403020204" pitchFamily="34" charset="0"/>
              </a:rPr>
              <a:t>pongy bone:</a:t>
            </a:r>
            <a:r>
              <a:rPr lang="en-US" b="0" i="0" cap="none" dirty="0">
                <a:effectLst/>
                <a:latin typeface="Source Sans Pro" panose="020B0503030403020204" pitchFamily="34" charset="0"/>
              </a:rPr>
              <a:t> the core, inner layer of the bone is softer than compact bone. it has small holes called pores to store marrow.</a:t>
            </a:r>
          </a:p>
          <a:p>
            <a:endParaRPr lang="en-AE" dirty="0"/>
          </a:p>
        </p:txBody>
      </p:sp>
      <p:sp>
        <p:nvSpPr>
          <p:cNvPr id="4" name="Title 1">
            <a:extLst>
              <a:ext uri="{FF2B5EF4-FFF2-40B4-BE49-F238E27FC236}">
                <a16:creationId xmlns:a16="http://schemas.microsoft.com/office/drawing/2014/main" id="{39432784-418F-E06D-07F9-AA66AA63D8B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 The Skeletal system</a:t>
            </a:r>
          </a:p>
        </p:txBody>
      </p:sp>
    </p:spTree>
    <p:extLst>
      <p:ext uri="{BB962C8B-B14F-4D97-AF65-F5344CB8AC3E}">
        <p14:creationId xmlns:p14="http://schemas.microsoft.com/office/powerpoint/2010/main" val="9109013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6858B-0E5E-D5DE-F667-A2AD2D8FF7A8}"/>
              </a:ext>
            </a:extLst>
          </p:cNvPr>
          <p:cNvSpPr>
            <a:spLocks noGrp="1"/>
          </p:cNvSpPr>
          <p:nvPr>
            <p:ph idx="1"/>
          </p:nvPr>
        </p:nvSpPr>
        <p:spPr>
          <a:xfrm>
            <a:off x="913775" y="2367093"/>
            <a:ext cx="10364452" cy="3872390"/>
          </a:xfrm>
        </p:spPr>
        <p:txBody>
          <a:bodyPr>
            <a:normAutofit fontScale="85000" lnSpcReduction="10000"/>
          </a:bodyPr>
          <a:lstStyle/>
          <a:p>
            <a:pPr algn="l"/>
            <a:r>
              <a:rPr lang="en-US" cap="none" dirty="0">
                <a:latin typeface="Source Sans Pro" panose="020B0503030403020204" pitchFamily="34" charset="0"/>
              </a:rPr>
              <a:t>T</a:t>
            </a:r>
            <a:r>
              <a:rPr lang="en-US" b="0" i="0" cap="none" dirty="0">
                <a:effectLst/>
                <a:latin typeface="Source Sans Pro" panose="020B0503030403020204" pitchFamily="34" charset="0"/>
              </a:rPr>
              <a:t>he other components of your skeletal system include:</a:t>
            </a:r>
          </a:p>
          <a:p>
            <a:pPr algn="l">
              <a:buFont typeface="Courier New" panose="02070309020205020404" pitchFamily="49" charset="0"/>
              <a:buChar char="o"/>
            </a:pPr>
            <a:r>
              <a:rPr lang="en-US" b="1" cap="none" dirty="0">
                <a:latin typeface="Source Sans Pro" panose="020B0503030403020204" pitchFamily="34" charset="0"/>
              </a:rPr>
              <a:t>C</a:t>
            </a:r>
            <a:r>
              <a:rPr lang="en-US" b="1" i="0" cap="none" dirty="0">
                <a:effectLst/>
                <a:latin typeface="Source Sans Pro" panose="020B0503030403020204" pitchFamily="34" charset="0"/>
              </a:rPr>
              <a:t>artilage:</a:t>
            </a:r>
            <a:r>
              <a:rPr lang="en-US" b="0" i="0" cap="none" dirty="0">
                <a:effectLst/>
                <a:latin typeface="Source Sans Pro" panose="020B0503030403020204" pitchFamily="34" charset="0"/>
              </a:rPr>
              <a:t> this smooth and flexible substance covers the tips of your bones where they meet. it enables bones to move without friction (rubbing against each other). when cartilage wears away, as in arthritis, it can be painful and cause movement problems.</a:t>
            </a:r>
          </a:p>
          <a:p>
            <a:pPr algn="l">
              <a:buFont typeface="Courier New" panose="02070309020205020404" pitchFamily="49" charset="0"/>
              <a:buChar char="o"/>
            </a:pPr>
            <a:r>
              <a:rPr lang="en-US" b="1" i="0" cap="none" dirty="0">
                <a:effectLst/>
                <a:latin typeface="Source Sans Pro" panose="020B0503030403020204" pitchFamily="34" charset="0"/>
              </a:rPr>
              <a:t>Joints:</a:t>
            </a:r>
            <a:r>
              <a:rPr lang="en-US" b="0" i="0" cap="none" dirty="0">
                <a:effectLst/>
                <a:latin typeface="Source Sans Pro" panose="020B0503030403020204" pitchFamily="34" charset="0"/>
              </a:rPr>
              <a:t> a joint is where two or more bones in the body come together. there are three different joint types. the types of joints are:</a:t>
            </a:r>
          </a:p>
          <a:p>
            <a:pPr marL="742950" lvl="1" indent="-285750" algn="l">
              <a:buFont typeface="Arial" panose="020B0604020202020204" pitchFamily="34" charset="0"/>
              <a:buChar char="•"/>
            </a:pPr>
            <a:r>
              <a:rPr lang="en-US" b="1" i="0" cap="none" dirty="0">
                <a:effectLst/>
                <a:latin typeface="Source Sans Pro" panose="020B0503030403020204" pitchFamily="34" charset="0"/>
              </a:rPr>
              <a:t>immovable joints: </a:t>
            </a:r>
            <a:r>
              <a:rPr lang="en-US" b="0" i="0" cap="none" dirty="0">
                <a:effectLst/>
                <a:latin typeface="Source Sans Pro" panose="020B0503030403020204" pitchFamily="34" charset="0"/>
              </a:rPr>
              <a:t>immovable joints don’t let the bones move at all, like the joints between your skull bones.</a:t>
            </a:r>
          </a:p>
          <a:p>
            <a:pPr marL="742950" lvl="1" indent="-285750" algn="l">
              <a:buFont typeface="Arial" panose="020B0604020202020204" pitchFamily="34" charset="0"/>
              <a:buChar char="•"/>
            </a:pPr>
            <a:r>
              <a:rPr lang="en-US" b="1" i="0" cap="none" dirty="0">
                <a:effectLst/>
                <a:latin typeface="Source Sans Pro" panose="020B0503030403020204" pitchFamily="34" charset="0"/>
              </a:rPr>
              <a:t>partly movable joints: </a:t>
            </a:r>
            <a:r>
              <a:rPr lang="en-US" b="0" i="0" cap="none" dirty="0">
                <a:effectLst/>
                <a:latin typeface="Source Sans Pro" panose="020B0503030403020204" pitchFamily="34" charset="0"/>
              </a:rPr>
              <a:t>these joints allow limited movement. the joints in your rib cage are partly movable joints.</a:t>
            </a:r>
          </a:p>
          <a:p>
            <a:pPr marL="742950" lvl="1" indent="-285750" algn="l">
              <a:buFont typeface="Arial" panose="020B0604020202020204" pitchFamily="34" charset="0"/>
              <a:buChar char="•"/>
            </a:pPr>
            <a:r>
              <a:rPr lang="en-US" b="1" i="0" cap="none" dirty="0">
                <a:effectLst/>
                <a:latin typeface="Source Sans Pro" panose="020B0503030403020204" pitchFamily="34" charset="0"/>
              </a:rPr>
              <a:t>movable joints: </a:t>
            </a:r>
            <a:r>
              <a:rPr lang="en-US" b="0" i="0" cap="none" dirty="0">
                <a:effectLst/>
                <a:latin typeface="Source Sans Pro" panose="020B0503030403020204" pitchFamily="34" charset="0"/>
              </a:rPr>
              <a:t>movable joints allow a wide range of motion. your elbow, shoulder, and knee are movable joints.</a:t>
            </a:r>
          </a:p>
          <a:p>
            <a:pPr algn="l">
              <a:buFont typeface="Courier New" panose="02070309020205020404" pitchFamily="49" charset="0"/>
              <a:buChar char="o"/>
            </a:pPr>
            <a:r>
              <a:rPr lang="en-US" b="1" i="0" cap="none" dirty="0">
                <a:effectLst/>
                <a:latin typeface="Source Sans Pro" panose="020B0503030403020204" pitchFamily="34" charset="0"/>
              </a:rPr>
              <a:t>Ligaments:</a:t>
            </a:r>
            <a:r>
              <a:rPr lang="en-US" b="0" i="0" cap="none" dirty="0">
                <a:effectLst/>
                <a:latin typeface="Source Sans Pro" panose="020B0503030403020204" pitchFamily="34" charset="0"/>
              </a:rPr>
              <a:t> bands of strong connective tissue called ligaments hold bones together.</a:t>
            </a:r>
          </a:p>
          <a:p>
            <a:pPr algn="l">
              <a:buFont typeface="Courier New" panose="02070309020205020404" pitchFamily="49" charset="0"/>
              <a:buChar char="o"/>
            </a:pPr>
            <a:r>
              <a:rPr lang="en-US" b="1" cap="none" dirty="0">
                <a:latin typeface="Source Sans Pro" panose="020B0503030403020204" pitchFamily="34" charset="0"/>
              </a:rPr>
              <a:t>T</a:t>
            </a:r>
            <a:r>
              <a:rPr lang="en-US" b="1" i="0" cap="none" dirty="0">
                <a:effectLst/>
                <a:latin typeface="Source Sans Pro" panose="020B0503030403020204" pitchFamily="34" charset="0"/>
              </a:rPr>
              <a:t>endons:</a:t>
            </a:r>
            <a:r>
              <a:rPr lang="en-US" b="0" i="0" cap="none" dirty="0">
                <a:effectLst/>
                <a:latin typeface="Source Sans Pro" panose="020B0503030403020204" pitchFamily="34" charset="0"/>
              </a:rPr>
              <a:t> tendons are bands of tissue that connect the ends of a muscle to your bone.</a:t>
            </a:r>
          </a:p>
          <a:p>
            <a:pPr marL="0" indent="0">
              <a:buNone/>
            </a:pPr>
            <a:endParaRPr lang="en-AE" dirty="0"/>
          </a:p>
        </p:txBody>
      </p:sp>
      <p:sp>
        <p:nvSpPr>
          <p:cNvPr id="4" name="Title 1">
            <a:extLst>
              <a:ext uri="{FF2B5EF4-FFF2-40B4-BE49-F238E27FC236}">
                <a16:creationId xmlns:a16="http://schemas.microsoft.com/office/drawing/2014/main" id="{9D91A5CF-30E3-1801-461F-C1CBEEB9244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Skeletal system</a:t>
            </a:r>
          </a:p>
        </p:txBody>
      </p:sp>
    </p:spTree>
    <p:extLst>
      <p:ext uri="{BB962C8B-B14F-4D97-AF65-F5344CB8AC3E}">
        <p14:creationId xmlns:p14="http://schemas.microsoft.com/office/powerpoint/2010/main" val="8079194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568D02-BBAC-61D5-1BA7-E22D00A0AA39}"/>
              </a:ext>
            </a:extLst>
          </p:cNvPr>
          <p:cNvSpPr>
            <a:spLocks noGrp="1"/>
          </p:cNvSpPr>
          <p:nvPr>
            <p:ph idx="1"/>
          </p:nvPr>
        </p:nvSpPr>
        <p:spPr>
          <a:xfrm>
            <a:off x="913775" y="2367093"/>
            <a:ext cx="10364452" cy="4164336"/>
          </a:xfrm>
        </p:spPr>
        <p:txBody>
          <a:bodyPr>
            <a:normAutofit/>
          </a:bodyPr>
          <a:lstStyle/>
          <a:p>
            <a:pPr algn="l"/>
            <a:r>
              <a:rPr lang="en-US" b="1" cap="none" dirty="0">
                <a:latin typeface="Source Sans Pro" panose="020B0503030403020204" pitchFamily="34" charset="0"/>
              </a:rPr>
              <a:t>W</a:t>
            </a:r>
            <a:r>
              <a:rPr lang="en-US" b="1" i="0" cap="none" dirty="0">
                <a:effectLst/>
                <a:latin typeface="Source Sans Pro" panose="020B0503030403020204" pitchFamily="34" charset="0"/>
              </a:rPr>
              <a:t>hat does the skeletal system do?</a:t>
            </a:r>
          </a:p>
          <a:p>
            <a:pPr marL="0" indent="0" algn="l">
              <a:buNone/>
            </a:pPr>
            <a:r>
              <a:rPr lang="en-US" b="0" i="0" cap="none" dirty="0">
                <a:effectLst/>
                <a:latin typeface="Source Sans Pro" panose="020B0503030403020204" pitchFamily="34" charset="0"/>
              </a:rPr>
              <a:t>the skeletal system has many functions. besides giving us our human shape and features, it:</a:t>
            </a:r>
          </a:p>
          <a:p>
            <a:pPr algn="l">
              <a:buFont typeface="Courier New" panose="02070309020205020404" pitchFamily="49" charset="0"/>
              <a:buChar char="o"/>
            </a:pPr>
            <a:r>
              <a:rPr lang="en-US" b="1" i="0" cap="none" dirty="0">
                <a:effectLst/>
                <a:latin typeface="Source Sans Pro" panose="020B0503030403020204" pitchFamily="34" charset="0"/>
              </a:rPr>
              <a:t>Allows movement: </a:t>
            </a:r>
            <a:r>
              <a:rPr lang="en-US" b="0" i="0" cap="none" dirty="0">
                <a:effectLst/>
                <a:latin typeface="Source Sans Pro" panose="020B0503030403020204" pitchFamily="34" charset="0"/>
              </a:rPr>
              <a:t>your skeleton supports your body weight to help you stand and move. joints, connective tissue and muscles work together to make your body parts mobile.</a:t>
            </a:r>
          </a:p>
          <a:p>
            <a:pPr algn="l">
              <a:buFont typeface="Courier New" panose="02070309020205020404" pitchFamily="49" charset="0"/>
              <a:buChar char="o"/>
            </a:pPr>
            <a:r>
              <a:rPr lang="en-US" b="1" cap="none" dirty="0">
                <a:latin typeface="Source Sans Pro" panose="020B0503030403020204" pitchFamily="34" charset="0"/>
              </a:rPr>
              <a:t>P</a:t>
            </a:r>
            <a:r>
              <a:rPr lang="en-US" b="1" i="0" cap="none" dirty="0">
                <a:effectLst/>
                <a:latin typeface="Source Sans Pro" panose="020B0503030403020204" pitchFamily="34" charset="0"/>
              </a:rPr>
              <a:t>roduces blood cells: </a:t>
            </a:r>
            <a:r>
              <a:rPr lang="en-US" b="0" i="0" cap="none" dirty="0">
                <a:effectLst/>
                <a:latin typeface="Source Sans Pro" panose="020B0503030403020204" pitchFamily="34" charset="0"/>
              </a:rPr>
              <a:t>bones contain bone marrow. red and white blood cells are produced in the bone marrow.</a:t>
            </a:r>
          </a:p>
          <a:p>
            <a:pPr algn="l">
              <a:buFont typeface="Courier New" panose="02070309020205020404" pitchFamily="49" charset="0"/>
              <a:buChar char="o"/>
            </a:pPr>
            <a:r>
              <a:rPr lang="en-US" b="1" i="0" cap="none" dirty="0">
                <a:effectLst/>
                <a:latin typeface="Source Sans Pro" panose="020B0503030403020204" pitchFamily="34" charset="0"/>
              </a:rPr>
              <a:t>Protects and supports organs:</a:t>
            </a:r>
            <a:r>
              <a:rPr lang="en-US" b="0" i="0" cap="none" dirty="0">
                <a:effectLst/>
                <a:latin typeface="Source Sans Pro" panose="020B0503030403020204" pitchFamily="34" charset="0"/>
              </a:rPr>
              <a:t> your skull shields your brain, your ribs protect your heart and lungs, and your backbone protects your spine.</a:t>
            </a:r>
          </a:p>
          <a:p>
            <a:pPr algn="l">
              <a:buFont typeface="Courier New" panose="02070309020205020404" pitchFamily="49" charset="0"/>
              <a:buChar char="o"/>
            </a:pPr>
            <a:r>
              <a:rPr lang="en-US" b="1" cap="none" dirty="0">
                <a:latin typeface="Source Sans Pro" panose="020B0503030403020204" pitchFamily="34" charset="0"/>
              </a:rPr>
              <a:t>S</a:t>
            </a:r>
            <a:r>
              <a:rPr lang="en-US" b="1" i="0" cap="none" dirty="0">
                <a:effectLst/>
                <a:latin typeface="Source Sans Pro" panose="020B0503030403020204" pitchFamily="34" charset="0"/>
              </a:rPr>
              <a:t>tores minerals: </a:t>
            </a:r>
            <a:r>
              <a:rPr lang="en-US" b="0" i="0" cap="none" dirty="0">
                <a:effectLst/>
                <a:latin typeface="Source Sans Pro" panose="020B0503030403020204" pitchFamily="34" charset="0"/>
              </a:rPr>
              <a:t>bones hold your body’s supply of minerals like calcium and vitamin d</a:t>
            </a:r>
          </a:p>
          <a:p>
            <a:pPr marL="0" indent="0">
              <a:buNone/>
            </a:pPr>
            <a:endParaRPr lang="en-AE" dirty="0"/>
          </a:p>
        </p:txBody>
      </p:sp>
      <p:sp>
        <p:nvSpPr>
          <p:cNvPr id="4" name="Title 1">
            <a:extLst>
              <a:ext uri="{FF2B5EF4-FFF2-40B4-BE49-F238E27FC236}">
                <a16:creationId xmlns:a16="http://schemas.microsoft.com/office/drawing/2014/main" id="{1DC85BF6-25BF-2AA7-1194-2303E1E78B7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Skeletal system</a:t>
            </a:r>
          </a:p>
        </p:txBody>
      </p:sp>
    </p:spTree>
    <p:extLst>
      <p:ext uri="{BB962C8B-B14F-4D97-AF65-F5344CB8AC3E}">
        <p14:creationId xmlns:p14="http://schemas.microsoft.com/office/powerpoint/2010/main" val="11526404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skeleton, joint&#10;&#10;Description automatically generated">
            <a:extLst>
              <a:ext uri="{FF2B5EF4-FFF2-40B4-BE49-F238E27FC236}">
                <a16:creationId xmlns:a16="http://schemas.microsoft.com/office/drawing/2014/main" id="{ADFAF302-E302-A02F-BD22-7BDC2D162F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6971" y="2588084"/>
            <a:ext cx="5138057" cy="4110446"/>
          </a:xfrm>
        </p:spPr>
      </p:pic>
      <p:sp>
        <p:nvSpPr>
          <p:cNvPr id="4" name="Title 1">
            <a:extLst>
              <a:ext uri="{FF2B5EF4-FFF2-40B4-BE49-F238E27FC236}">
                <a16:creationId xmlns:a16="http://schemas.microsoft.com/office/drawing/2014/main" id="{FA9B1226-CA75-8740-C970-7B214375350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chemeClr val="bg1"/>
                </a:solidFill>
                <a:latin typeface="+mn-lt"/>
              </a:rPr>
              <a:t>The Skeletal system</a:t>
            </a:r>
          </a:p>
        </p:txBody>
      </p:sp>
    </p:spTree>
    <p:extLst>
      <p:ext uri="{BB962C8B-B14F-4D97-AF65-F5344CB8AC3E}">
        <p14:creationId xmlns:p14="http://schemas.microsoft.com/office/powerpoint/2010/main" val="1834212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6CA46-71C8-07F3-EF9A-4F6F38A2A8F2}"/>
              </a:ext>
            </a:extLst>
          </p:cNvPr>
          <p:cNvSpPr>
            <a:spLocks noGrp="1"/>
          </p:cNvSpPr>
          <p:nvPr>
            <p:ph idx="1"/>
          </p:nvPr>
        </p:nvSpPr>
        <p:spPr/>
        <p:txBody>
          <a:bodyPr/>
          <a:lstStyle/>
          <a:p>
            <a:endParaRPr lang="en-US" b="0" i="0" cap="none" dirty="0">
              <a:effectLst/>
              <a:latin typeface="Source Sans Pro" panose="020B0503030403020204" pitchFamily="34" charset="0"/>
            </a:endParaRPr>
          </a:p>
          <a:p>
            <a:r>
              <a:rPr lang="en-US" cap="none" dirty="0">
                <a:latin typeface="Source Sans Pro" panose="020B0503030403020204" pitchFamily="34" charset="0"/>
              </a:rPr>
              <a:t>Y</a:t>
            </a:r>
            <a:r>
              <a:rPr lang="en-US" b="0" i="0" cap="none" dirty="0">
                <a:effectLst/>
                <a:latin typeface="Source Sans Pro" panose="020B0503030403020204" pitchFamily="34" charset="0"/>
              </a:rPr>
              <a:t>our nervous system is your body’s command center. originating from your brain, it controls your movements, thoughts and automatic responses to the world around you. it also controls other body systems and processes, such as digestion, breathing and sexual development (puberty). diseases, accidents, toxins and the natural aging process can damage your nervous system.</a:t>
            </a:r>
            <a:endParaRPr lang="en-AE" cap="none" dirty="0"/>
          </a:p>
        </p:txBody>
      </p:sp>
      <p:sp>
        <p:nvSpPr>
          <p:cNvPr id="4" name="Title 1">
            <a:extLst>
              <a:ext uri="{FF2B5EF4-FFF2-40B4-BE49-F238E27FC236}">
                <a16:creationId xmlns:a16="http://schemas.microsoft.com/office/drawing/2014/main" id="{14F24161-C471-DB9D-41AC-4C8B970771A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The nervous system</a:t>
            </a:r>
          </a:p>
        </p:txBody>
      </p:sp>
    </p:spTree>
    <p:extLst>
      <p:ext uri="{BB962C8B-B14F-4D97-AF65-F5344CB8AC3E}">
        <p14:creationId xmlns:p14="http://schemas.microsoft.com/office/powerpoint/2010/main" val="369784194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9FB33-E997-DE4F-7360-D176EDC0DD01}"/>
              </a:ext>
            </a:extLst>
          </p:cNvPr>
          <p:cNvSpPr>
            <a:spLocks noGrp="1"/>
          </p:cNvSpPr>
          <p:nvPr>
            <p:ph idx="1"/>
          </p:nvPr>
        </p:nvSpPr>
        <p:spPr/>
        <p:txBody>
          <a:bodyPr>
            <a:normAutofit/>
          </a:bodyPr>
          <a:lstStyle/>
          <a:p>
            <a:pPr algn="l"/>
            <a:r>
              <a:rPr lang="en-US" b="1" cap="none" dirty="0">
                <a:latin typeface="Source Sans Pro" panose="020B0503030403020204" pitchFamily="34" charset="0"/>
              </a:rPr>
              <a:t>W</a:t>
            </a:r>
            <a:r>
              <a:rPr lang="en-US" b="1" i="0" cap="none" dirty="0">
                <a:effectLst/>
                <a:latin typeface="Source Sans Pro" panose="020B0503030403020204" pitchFamily="34" charset="0"/>
              </a:rPr>
              <a:t>hat are the parts of the nervous system?</a:t>
            </a:r>
          </a:p>
          <a:p>
            <a:pPr marL="0" indent="0" algn="l">
              <a:buNone/>
            </a:pPr>
            <a:r>
              <a:rPr lang="en-US" b="0" i="0" cap="none" dirty="0">
                <a:effectLst/>
                <a:latin typeface="Source Sans Pro" panose="020B0503030403020204" pitchFamily="34" charset="0"/>
              </a:rPr>
              <a:t>the nervous system has two main parts. each part contains billions of cells called neurons, or nerve cells. these special cells send and receive electrical signals through your body to tell it what to do.</a:t>
            </a:r>
          </a:p>
          <a:p>
            <a:pPr algn="l"/>
            <a:r>
              <a:rPr lang="en-US" b="0" i="0" cap="none" dirty="0">
                <a:effectLst/>
                <a:latin typeface="Source Sans Pro" panose="020B0503030403020204" pitchFamily="34" charset="0"/>
              </a:rPr>
              <a:t>The main parts of the nervous system are:</a:t>
            </a:r>
          </a:p>
          <a:p>
            <a:pPr algn="l"/>
            <a:r>
              <a:rPr lang="en-US" b="1" cap="none" dirty="0">
                <a:highlight>
                  <a:srgbClr val="FFFF00"/>
                </a:highlight>
                <a:latin typeface="Source Sans Pro" panose="020B0503030403020204" pitchFamily="34" charset="0"/>
              </a:rPr>
              <a:t>C</a:t>
            </a:r>
            <a:r>
              <a:rPr lang="en-US" b="1" i="0" cap="none" dirty="0">
                <a:effectLst/>
                <a:highlight>
                  <a:srgbClr val="FFFF00"/>
                </a:highlight>
                <a:latin typeface="Source Sans Pro" panose="020B0503030403020204" pitchFamily="34" charset="0"/>
              </a:rPr>
              <a:t>entral nervous system (</a:t>
            </a:r>
            <a:r>
              <a:rPr lang="en-US" b="1" cap="none" dirty="0">
                <a:highlight>
                  <a:srgbClr val="FFFF00"/>
                </a:highlight>
                <a:latin typeface="Source Sans Pro" panose="020B0503030403020204" pitchFamily="34" charset="0"/>
              </a:rPr>
              <a:t>CNS</a:t>
            </a:r>
            <a:r>
              <a:rPr lang="en-US" b="1" i="0" cap="none" dirty="0">
                <a:effectLst/>
                <a:highlight>
                  <a:srgbClr val="FFFF00"/>
                </a:highlight>
                <a:latin typeface="Source Sans Pro" panose="020B0503030403020204" pitchFamily="34" charset="0"/>
              </a:rPr>
              <a:t>):</a:t>
            </a:r>
            <a:r>
              <a:rPr lang="en-US" b="0" i="0" cap="none" dirty="0">
                <a:effectLst/>
                <a:highlight>
                  <a:srgbClr val="FFFF00"/>
                </a:highlight>
                <a:latin typeface="Source Sans Pro" panose="020B0503030403020204" pitchFamily="34" charset="0"/>
              </a:rPr>
              <a:t> </a:t>
            </a:r>
            <a:r>
              <a:rPr lang="en-US" b="0" i="0" cap="none" dirty="0">
                <a:effectLst/>
                <a:latin typeface="Source Sans Pro" panose="020B0503030403020204" pitchFamily="34" charset="0"/>
              </a:rPr>
              <a:t>your brain and spinal cord make up your </a:t>
            </a:r>
            <a:r>
              <a:rPr lang="en-US" b="0" i="0" cap="none" dirty="0" err="1">
                <a:effectLst/>
                <a:latin typeface="Source Sans Pro" panose="020B0503030403020204" pitchFamily="34" charset="0"/>
              </a:rPr>
              <a:t>cns</a:t>
            </a:r>
            <a:r>
              <a:rPr lang="en-US" b="0" i="0" cap="none" dirty="0">
                <a:effectLst/>
                <a:latin typeface="Source Sans Pro" panose="020B0503030403020204" pitchFamily="34" charset="0"/>
              </a:rPr>
              <a:t>. your brain uses your nerves to send messages to the rest of your body. each nerve has a protective outer layer called myelin. myelin insulates the nerve and helps the messages get through.</a:t>
            </a:r>
          </a:p>
          <a:p>
            <a:endParaRPr lang="en-AE" dirty="0"/>
          </a:p>
        </p:txBody>
      </p:sp>
      <p:sp>
        <p:nvSpPr>
          <p:cNvPr id="4" name="Title 1">
            <a:extLst>
              <a:ext uri="{FF2B5EF4-FFF2-40B4-BE49-F238E27FC236}">
                <a16:creationId xmlns:a16="http://schemas.microsoft.com/office/drawing/2014/main" id="{9BB456BB-545A-9957-6E14-5DD931A0F2F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The nervous system</a:t>
            </a:r>
          </a:p>
        </p:txBody>
      </p:sp>
    </p:spTree>
    <p:extLst>
      <p:ext uri="{BB962C8B-B14F-4D97-AF65-F5344CB8AC3E}">
        <p14:creationId xmlns:p14="http://schemas.microsoft.com/office/powerpoint/2010/main" val="125620291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D502F-F784-2A27-0E02-F4207CEDF675}"/>
              </a:ext>
            </a:extLst>
          </p:cNvPr>
          <p:cNvSpPr>
            <a:spLocks noGrp="1"/>
          </p:cNvSpPr>
          <p:nvPr>
            <p:ph idx="1"/>
          </p:nvPr>
        </p:nvSpPr>
        <p:spPr/>
        <p:txBody>
          <a:bodyPr/>
          <a:lstStyle/>
          <a:p>
            <a:pPr algn="l"/>
            <a:r>
              <a:rPr lang="en-US" b="1" cap="none" dirty="0">
                <a:latin typeface="Source Sans Pro" panose="020B0503030403020204" pitchFamily="34" charset="0"/>
              </a:rPr>
              <a:t>P</a:t>
            </a:r>
            <a:r>
              <a:rPr lang="en-US" b="1" i="0" cap="none" dirty="0">
                <a:effectLst/>
                <a:latin typeface="Source Sans Pro" panose="020B0503030403020204" pitchFamily="34" charset="0"/>
              </a:rPr>
              <a:t>eripheral nervous system</a:t>
            </a:r>
            <a:r>
              <a:rPr lang="en-US" b="0" i="0" cap="none" dirty="0">
                <a:effectLst/>
                <a:latin typeface="Source Sans Pro" panose="020B0503030403020204" pitchFamily="34" charset="0"/>
              </a:rPr>
              <a:t>: your peripheral nervous system consists of many nerves that branch out from your CNS all over your body. this system relays information from your brain and spinal cord to your organs, arms, legs, fingers and toes. your peripheral nervous system contains your:</a:t>
            </a:r>
          </a:p>
          <a:p>
            <a:pPr algn="l">
              <a:buFont typeface="Arial" panose="020B0604020202020204" pitchFamily="34" charset="0"/>
              <a:buChar char="•"/>
            </a:pPr>
            <a:r>
              <a:rPr lang="en-US" b="1" cap="none" dirty="0">
                <a:latin typeface="Source Sans Pro" panose="020B0503030403020204" pitchFamily="34" charset="0"/>
              </a:rPr>
              <a:t>S</a:t>
            </a:r>
            <a:r>
              <a:rPr lang="en-US" b="1" i="0" cap="none" dirty="0">
                <a:effectLst/>
                <a:latin typeface="Source Sans Pro" panose="020B0503030403020204" pitchFamily="34" charset="0"/>
              </a:rPr>
              <a:t>omatic nervous system</a:t>
            </a:r>
            <a:r>
              <a:rPr lang="en-US" b="0" i="0" cap="none" dirty="0">
                <a:effectLst/>
                <a:latin typeface="Source Sans Pro" panose="020B0503030403020204" pitchFamily="34" charset="0"/>
              </a:rPr>
              <a:t>, which guides your voluntary movements.</a:t>
            </a:r>
          </a:p>
          <a:p>
            <a:pPr algn="l">
              <a:buFont typeface="Arial" panose="020B0604020202020204" pitchFamily="34" charset="0"/>
              <a:buChar char="•"/>
            </a:pPr>
            <a:r>
              <a:rPr lang="en-US" b="1" cap="none" dirty="0">
                <a:latin typeface="Source Sans Pro" panose="020B0503030403020204" pitchFamily="34" charset="0"/>
              </a:rPr>
              <a:t>A</a:t>
            </a:r>
            <a:r>
              <a:rPr lang="en-US" b="1" i="0" cap="none" dirty="0">
                <a:effectLst/>
                <a:latin typeface="Source Sans Pro" panose="020B0503030403020204" pitchFamily="34" charset="0"/>
              </a:rPr>
              <a:t>utonomic nervous system, </a:t>
            </a:r>
            <a:r>
              <a:rPr lang="en-US" b="0" i="0" cap="none" dirty="0">
                <a:effectLst/>
                <a:latin typeface="Source Sans Pro" panose="020B0503030403020204" pitchFamily="34" charset="0"/>
              </a:rPr>
              <a:t>which controls the activities you do without thinking about them.</a:t>
            </a:r>
          </a:p>
          <a:p>
            <a:pPr marL="0" indent="0">
              <a:buNone/>
            </a:pPr>
            <a:endParaRPr lang="en-AE" dirty="0"/>
          </a:p>
        </p:txBody>
      </p:sp>
      <p:sp>
        <p:nvSpPr>
          <p:cNvPr id="4" name="Title 1">
            <a:extLst>
              <a:ext uri="{FF2B5EF4-FFF2-40B4-BE49-F238E27FC236}">
                <a16:creationId xmlns:a16="http://schemas.microsoft.com/office/drawing/2014/main" id="{A9C4599A-E384-95BC-601F-42D50804C48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The nervous system</a:t>
            </a:r>
          </a:p>
        </p:txBody>
      </p:sp>
    </p:spTree>
    <p:extLst>
      <p:ext uri="{BB962C8B-B14F-4D97-AF65-F5344CB8AC3E}">
        <p14:creationId xmlns:p14="http://schemas.microsoft.com/office/powerpoint/2010/main" val="147275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yellow, fire&#10;&#10;Description automatically generated">
            <a:extLst>
              <a:ext uri="{FF2B5EF4-FFF2-40B4-BE49-F238E27FC236}">
                <a16:creationId xmlns:a16="http://schemas.microsoft.com/office/drawing/2014/main" id="{1C2D6244-18AF-2239-AB1F-F1D1BAE09E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1954" y="2335642"/>
            <a:ext cx="3806272" cy="3926833"/>
          </a:xfrm>
        </p:spPr>
      </p:pic>
      <p:sp>
        <p:nvSpPr>
          <p:cNvPr id="4" name="Title 1">
            <a:extLst>
              <a:ext uri="{FF2B5EF4-FFF2-40B4-BE49-F238E27FC236}">
                <a16:creationId xmlns:a16="http://schemas.microsoft.com/office/drawing/2014/main" id="{2F259A08-DB92-16FC-76E0-9B653650DEB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8" name="Picture 7" descr="Diagram&#10;&#10;Description automatically generated">
            <a:extLst>
              <a:ext uri="{FF2B5EF4-FFF2-40B4-BE49-F238E27FC236}">
                <a16:creationId xmlns:a16="http://schemas.microsoft.com/office/drawing/2014/main" id="{233594BE-F31E-92B7-FCF9-C2F319993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377440"/>
            <a:ext cx="4899608" cy="3862043"/>
          </a:xfrm>
          <a:prstGeom prst="rect">
            <a:avLst/>
          </a:prstGeom>
        </p:spPr>
      </p:pic>
    </p:spTree>
    <p:extLst>
      <p:ext uri="{BB962C8B-B14F-4D97-AF65-F5344CB8AC3E}">
        <p14:creationId xmlns:p14="http://schemas.microsoft.com/office/powerpoint/2010/main" val="20104635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the nervous system&#10;&#10;Description automatically generated with medium confidence">
            <a:extLst>
              <a:ext uri="{FF2B5EF4-FFF2-40B4-BE49-F238E27FC236}">
                <a16:creationId xmlns:a16="http://schemas.microsoft.com/office/drawing/2014/main" id="{51F87BB5-E564-FE03-39B2-D0AA749183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2234" y="2815246"/>
            <a:ext cx="6087532" cy="3424237"/>
          </a:xfrm>
        </p:spPr>
      </p:pic>
      <p:sp>
        <p:nvSpPr>
          <p:cNvPr id="4" name="Title 1">
            <a:extLst>
              <a:ext uri="{FF2B5EF4-FFF2-40B4-BE49-F238E27FC236}">
                <a16:creationId xmlns:a16="http://schemas.microsoft.com/office/drawing/2014/main" id="{ED2E78EA-13FE-C0F7-5E17-2F188948568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The nervous system</a:t>
            </a:r>
          </a:p>
        </p:txBody>
      </p:sp>
    </p:spTree>
    <p:extLst>
      <p:ext uri="{BB962C8B-B14F-4D97-AF65-F5344CB8AC3E}">
        <p14:creationId xmlns:p14="http://schemas.microsoft.com/office/powerpoint/2010/main" val="67605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ndoor&#10;&#10;Description automatically generated">
            <a:extLst>
              <a:ext uri="{FF2B5EF4-FFF2-40B4-BE49-F238E27FC236}">
                <a16:creationId xmlns:a16="http://schemas.microsoft.com/office/drawing/2014/main" id="{5EE8293E-B2C1-3891-524D-898135FB4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756263"/>
            <a:ext cx="4174840" cy="2778166"/>
          </a:xfrm>
        </p:spPr>
      </p:pic>
      <p:sp>
        <p:nvSpPr>
          <p:cNvPr id="4" name="Title 1">
            <a:extLst>
              <a:ext uri="{FF2B5EF4-FFF2-40B4-BE49-F238E27FC236}">
                <a16:creationId xmlns:a16="http://schemas.microsoft.com/office/drawing/2014/main" id="{9B13CE13-48F9-168B-87C5-F683C1BFC2B5}"/>
              </a:ext>
            </a:extLst>
          </p:cNvPr>
          <p:cNvSpPr txBox="1">
            <a:spLocks noGrp="1"/>
          </p:cNvSpPr>
          <p:nvPr>
            <p:ph type="title"/>
          </p:nvPr>
        </p:nvSpPr>
        <p:spPr>
          <a:xfrm>
            <a:off x="913775" y="618518"/>
            <a:ext cx="10364451" cy="1348306"/>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8" name="Picture 7" descr="A picture containing indoor&#10;&#10;Description automatically generated">
            <a:extLst>
              <a:ext uri="{FF2B5EF4-FFF2-40B4-BE49-F238E27FC236}">
                <a16:creationId xmlns:a16="http://schemas.microsoft.com/office/drawing/2014/main" id="{87FFFE1A-6B34-A0B7-15E7-5C5769B01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102" y="2756263"/>
            <a:ext cx="5802123" cy="2778166"/>
          </a:xfrm>
          <a:prstGeom prst="rect">
            <a:avLst/>
          </a:prstGeom>
        </p:spPr>
      </p:pic>
    </p:spTree>
    <p:extLst>
      <p:ext uri="{BB962C8B-B14F-4D97-AF65-F5344CB8AC3E}">
        <p14:creationId xmlns:p14="http://schemas.microsoft.com/office/powerpoint/2010/main" val="85664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04610-530B-403B-89E3-ACAFCB4222AE}"/>
              </a:ext>
            </a:extLst>
          </p:cNvPr>
          <p:cNvSpPr>
            <a:spLocks noGrp="1"/>
          </p:cNvSpPr>
          <p:nvPr>
            <p:ph idx="1"/>
          </p:nvPr>
        </p:nvSpPr>
        <p:spPr>
          <a:xfrm>
            <a:off x="838199" y="1645993"/>
            <a:ext cx="10722429" cy="5018043"/>
          </a:xfrm>
        </p:spPr>
        <p:txBody>
          <a:bodyPr>
            <a:noAutofit/>
          </a:bodyPr>
          <a:lstStyle/>
          <a:p>
            <a:pPr marL="0" indent="0">
              <a:buNone/>
            </a:pPr>
            <a:r>
              <a:rPr lang="en-GB" sz="2400" b="1" cap="none" dirty="0">
                <a:solidFill>
                  <a:schemeClr val="accent1">
                    <a:lumMod val="75000"/>
                  </a:schemeClr>
                </a:solidFill>
              </a:rPr>
              <a:t>How to prevent infection between clients:</a:t>
            </a:r>
          </a:p>
          <a:p>
            <a:r>
              <a:rPr lang="en-GB" sz="2400" cap="none" dirty="0"/>
              <a:t>Using disposable spatulas to remove the products  in containers for the treatment use.</a:t>
            </a:r>
          </a:p>
          <a:p>
            <a:r>
              <a:rPr lang="en-GB" sz="2400" cap="none" dirty="0"/>
              <a:t>Placing small amount of products in a clean glass container.</a:t>
            </a:r>
          </a:p>
          <a:p>
            <a:r>
              <a:rPr lang="en-GB" sz="2400" cap="none" dirty="0"/>
              <a:t> Never using fingers into the products.</a:t>
            </a:r>
          </a:p>
          <a:p>
            <a:r>
              <a:rPr lang="en-GB" sz="2400" cap="none" dirty="0"/>
              <a:t>Never return any product that has been taken from the main container, if it contacts with either your hands or any part of the client.</a:t>
            </a:r>
          </a:p>
          <a:p>
            <a:r>
              <a:rPr lang="en-GB" sz="2400" cap="none" dirty="0"/>
              <a:t>Using cotton pads, tissues etc. Should be immediately disposed  in a covered waste bin.</a:t>
            </a:r>
          </a:p>
          <a:p>
            <a:pPr marL="0" indent="0">
              <a:buNone/>
            </a:pPr>
            <a:endParaRPr lang="en-GB" sz="2400" cap="none" dirty="0"/>
          </a:p>
        </p:txBody>
      </p:sp>
      <p:sp>
        <p:nvSpPr>
          <p:cNvPr id="4" name="Title 1">
            <a:extLst>
              <a:ext uri="{FF2B5EF4-FFF2-40B4-BE49-F238E27FC236}">
                <a16:creationId xmlns:a16="http://schemas.microsoft.com/office/drawing/2014/main" id="{0B87563E-8B7A-F5B2-1B99-5A7AFCE8F70C}"/>
              </a:ext>
            </a:extLst>
          </p:cNvPr>
          <p:cNvSpPr txBox="1">
            <a:spLocks noGrp="1"/>
          </p:cNvSpPr>
          <p:nvPr>
            <p:ph type="title"/>
          </p:nvPr>
        </p:nvSpPr>
        <p:spPr>
          <a:xfrm>
            <a:off x="838200" y="362310"/>
            <a:ext cx="10003047" cy="1033355"/>
          </a:xfrm>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How to protect yourself and the client</a:t>
            </a: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7374E2E-65C3-F4B7-EB16-FAA8395DF30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4735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148D-A8C6-B791-8312-5E44760AFE4F}"/>
              </a:ext>
            </a:extLst>
          </p:cNvPr>
          <p:cNvSpPr txBox="1">
            <a:spLocks noGrp="1"/>
          </p:cNvSpPr>
          <p:nvPr>
            <p:ph type="title"/>
          </p:nvPr>
        </p:nvSpPr>
        <p:spPr>
          <a:xfrm>
            <a:off x="913774" y="359634"/>
            <a:ext cx="10364452" cy="1503671"/>
          </a:xfrm>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br>
              <a:rPr lang="en-US" sz="4000" b="1" dirty="0">
                <a:solidFill>
                  <a:schemeClr val="bg1"/>
                </a:solidFill>
                <a:latin typeface="+mn-lt"/>
              </a:rPr>
            </a:br>
            <a:r>
              <a:rPr lang="en-US" sz="4000" b="1" dirty="0">
                <a:solidFill>
                  <a:schemeClr val="bg1"/>
                </a:solidFill>
                <a:latin typeface="+mn-lt"/>
              </a:rPr>
              <a:t>Method of controlling and prevent infections </a:t>
            </a:r>
          </a:p>
        </p:txBody>
      </p:sp>
      <p:sp>
        <p:nvSpPr>
          <p:cNvPr id="5" name="Content Placeholder 4">
            <a:extLst>
              <a:ext uri="{FF2B5EF4-FFF2-40B4-BE49-F238E27FC236}">
                <a16:creationId xmlns:a16="http://schemas.microsoft.com/office/drawing/2014/main" id="{3B9C2283-3F70-57E9-009F-BBD9978E1EA8}"/>
              </a:ext>
            </a:extLst>
          </p:cNvPr>
          <p:cNvSpPr>
            <a:spLocks noGrp="1"/>
          </p:cNvSpPr>
          <p:nvPr>
            <p:ph idx="1"/>
          </p:nvPr>
        </p:nvSpPr>
        <p:spPr>
          <a:xfrm>
            <a:off x="913774" y="1998621"/>
            <a:ext cx="10364452" cy="4303800"/>
          </a:xfrm>
        </p:spPr>
        <p:txBody>
          <a:bodyPr>
            <a:noAutofit/>
          </a:bodyPr>
          <a:lstStyle/>
          <a:p>
            <a:pPr marL="0" indent="0">
              <a:lnSpc>
                <a:spcPct val="100000"/>
              </a:lnSpc>
              <a:buNone/>
            </a:pPr>
            <a:r>
              <a:rPr lang="en-GB" sz="2400" cap="none" dirty="0"/>
              <a:t>A client can pick up an infection from equipment that has not been properly cleaned and sterilised or from products that has deteriorated.</a:t>
            </a:r>
          </a:p>
          <a:p>
            <a:pPr marL="0" indent="0">
              <a:lnSpc>
                <a:spcPct val="100000"/>
              </a:lnSpc>
              <a:buNone/>
            </a:pPr>
            <a:r>
              <a:rPr lang="en-GB" sz="2400" cap="none" dirty="0"/>
              <a:t>To prevent the spread of bacteria, viruses or fungus within your working environment , variety of sterilisation methods and techniques are available in any medical clinic.</a:t>
            </a:r>
          </a:p>
          <a:p>
            <a:pPr marL="0" indent="0">
              <a:lnSpc>
                <a:spcPct val="100000"/>
              </a:lnSpc>
              <a:buNone/>
            </a:pPr>
            <a:r>
              <a:rPr lang="en-GB" sz="2400" cap="none" dirty="0"/>
              <a:t>Here are some of the most suitable methods:</a:t>
            </a:r>
          </a:p>
          <a:p>
            <a:pPr marL="342900" indent="-342900">
              <a:lnSpc>
                <a:spcPct val="100000"/>
              </a:lnSpc>
              <a:buFont typeface="+mj-lt"/>
              <a:buAutoNum type="arabicPeriod"/>
            </a:pPr>
            <a:r>
              <a:rPr lang="en-GB" sz="2400" cap="none" dirty="0">
                <a:solidFill>
                  <a:schemeClr val="accent1">
                    <a:lumMod val="75000"/>
                  </a:schemeClr>
                </a:solidFill>
              </a:rPr>
              <a:t>Autoclave</a:t>
            </a:r>
          </a:p>
          <a:p>
            <a:pPr marL="342900" indent="-342900">
              <a:lnSpc>
                <a:spcPct val="100000"/>
              </a:lnSpc>
              <a:buFont typeface="+mj-lt"/>
              <a:buAutoNum type="arabicPeriod"/>
            </a:pPr>
            <a:r>
              <a:rPr lang="en-GB" sz="2400" cap="none" dirty="0">
                <a:solidFill>
                  <a:schemeClr val="accent1">
                    <a:lumMod val="75000"/>
                  </a:schemeClr>
                </a:solidFill>
              </a:rPr>
              <a:t>Disinfectant liquids &amp; solutions</a:t>
            </a:r>
          </a:p>
          <a:p>
            <a:pPr marL="342900" indent="-342900">
              <a:lnSpc>
                <a:spcPct val="100000"/>
              </a:lnSpc>
              <a:buFont typeface="+mj-lt"/>
              <a:buAutoNum type="arabicPeriod"/>
            </a:pPr>
            <a:r>
              <a:rPr lang="en-GB" sz="2400" cap="none" dirty="0">
                <a:solidFill>
                  <a:schemeClr val="accent1">
                    <a:lumMod val="75000"/>
                  </a:schemeClr>
                </a:solidFill>
              </a:rPr>
              <a:t>Chemical sterilisers</a:t>
            </a:r>
          </a:p>
          <a:p>
            <a:pPr marL="342900" indent="-342900">
              <a:lnSpc>
                <a:spcPct val="100000"/>
              </a:lnSpc>
              <a:buFont typeface="+mj-lt"/>
              <a:buAutoNum type="arabicPeriod"/>
            </a:pPr>
            <a:r>
              <a:rPr lang="en-GB" sz="2400" cap="none" dirty="0">
                <a:solidFill>
                  <a:schemeClr val="accent1">
                    <a:lumMod val="75000"/>
                  </a:schemeClr>
                </a:solidFill>
              </a:rPr>
              <a:t>Hot bead steriliser</a:t>
            </a:r>
          </a:p>
          <a:p>
            <a:pPr marL="0" indent="0">
              <a:lnSpc>
                <a:spcPct val="100000"/>
              </a:lnSpc>
              <a:buNone/>
            </a:pPr>
            <a:endParaRPr lang="en-GB" sz="2400" cap="none" dirty="0"/>
          </a:p>
          <a:p>
            <a:pPr marL="0" indent="0">
              <a:lnSpc>
                <a:spcPct val="100000"/>
              </a:lnSpc>
              <a:buNone/>
            </a:pPr>
            <a:endParaRPr lang="en-AE" sz="2400" cap="none" dirty="0"/>
          </a:p>
        </p:txBody>
      </p:sp>
      <p:pic>
        <p:nvPicPr>
          <p:cNvPr id="3" name="Picture 2" descr="Logo, company name&#10;&#10;Description automatically generated">
            <a:extLst>
              <a:ext uri="{FF2B5EF4-FFF2-40B4-BE49-F238E27FC236}">
                <a16:creationId xmlns:a16="http://schemas.microsoft.com/office/drawing/2014/main" id="{4979EC50-6D31-4E0F-7FC3-FEBB6622F61C}"/>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02449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E77F7B-7725-F2DB-2A5C-E76CAD540249}"/>
              </a:ext>
            </a:extLst>
          </p:cNvPr>
          <p:cNvSpPr>
            <a:spLocks noGrp="1"/>
          </p:cNvSpPr>
          <p:nvPr>
            <p:ph idx="1"/>
          </p:nvPr>
        </p:nvSpPr>
        <p:spPr>
          <a:xfrm>
            <a:off x="913775" y="2367093"/>
            <a:ext cx="10364452" cy="4223488"/>
          </a:xfrm>
        </p:spPr>
        <p:txBody>
          <a:bodyPr>
            <a:noAutofit/>
          </a:bodyPr>
          <a:lstStyle/>
          <a:p>
            <a:pPr marL="0" indent="0">
              <a:buNone/>
            </a:pPr>
            <a:r>
              <a:rPr lang="en-AE" sz="2400" cap="none" dirty="0">
                <a:solidFill>
                  <a:schemeClr val="accent1">
                    <a:lumMod val="75000"/>
                  </a:schemeClr>
                </a:solidFill>
              </a:rPr>
              <a:t>1) </a:t>
            </a:r>
            <a:r>
              <a:rPr lang="en-GB" sz="2400" cap="none" dirty="0">
                <a:solidFill>
                  <a:schemeClr val="accent1">
                    <a:lumMod val="75000"/>
                  </a:schemeClr>
                </a:solidFill>
              </a:rPr>
              <a:t>Autoclave: </a:t>
            </a:r>
          </a:p>
          <a:p>
            <a:pPr marL="0" indent="0">
              <a:buNone/>
            </a:pPr>
            <a:r>
              <a:rPr lang="en-US" sz="2400" i="0" cap="none" dirty="0">
                <a:solidFill>
                  <a:srgbClr val="202124"/>
                </a:solidFill>
                <a:effectLst/>
              </a:rPr>
              <a:t>Is</a:t>
            </a:r>
            <a:r>
              <a:rPr lang="en-US" sz="2400" i="0" cap="none" dirty="0">
                <a:effectLst/>
              </a:rPr>
              <a:t> a machine that uses steam under pressure to kill harmful bacteria, viruses, fungi, and spores on items that are placed inside a pressure vessel. The items are heated to an appropriate sterilization temperature for a given amount of time</a:t>
            </a:r>
            <a:r>
              <a:rPr lang="en-AE" sz="2400" i="0" cap="none" dirty="0">
                <a:effectLst/>
              </a:rPr>
              <a:t>.</a:t>
            </a:r>
          </a:p>
          <a:p>
            <a:pPr marL="0" indent="0">
              <a:buNone/>
            </a:pPr>
            <a:r>
              <a:rPr lang="en-GB" sz="2400" cap="none" dirty="0">
                <a:cs typeface="Arial" panose="020B0604020202020204" pitchFamily="34" charset="0"/>
              </a:rPr>
              <a:t>Autoclaves are commonly used in healthcare settings to sterilize medical devices. The items to be sterilized are placed inside a pressure vessel, commonly referred to as the chamber. Three factors are critical to ensuring successful steam sterilization in an autoclave: time, temperature and steam quality.</a:t>
            </a:r>
          </a:p>
        </p:txBody>
      </p:sp>
      <p:sp>
        <p:nvSpPr>
          <p:cNvPr id="4" name="Title 1">
            <a:extLst>
              <a:ext uri="{FF2B5EF4-FFF2-40B4-BE49-F238E27FC236}">
                <a16:creationId xmlns:a16="http://schemas.microsoft.com/office/drawing/2014/main" id="{B0C0C755-6C83-C9C7-7862-66EFB0BE3A5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3096D8B-6F83-E8AF-6810-CA5C4515697C}"/>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034201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65468-57EC-834A-E279-2AE4AB8BF7A2}"/>
              </a:ext>
            </a:extLst>
          </p:cNvPr>
          <p:cNvSpPr>
            <a:spLocks noGrp="1"/>
          </p:cNvSpPr>
          <p:nvPr>
            <p:ph idx="1"/>
          </p:nvPr>
        </p:nvSpPr>
        <p:spPr/>
        <p:txBody>
          <a:bodyPr>
            <a:noAutofit/>
          </a:bodyPr>
          <a:lstStyle/>
          <a:p>
            <a:pPr marL="0" indent="0">
              <a:buNone/>
            </a:pPr>
            <a:r>
              <a:rPr lang="en-US" sz="2400" b="0" i="0" cap="none" dirty="0">
                <a:effectLst/>
                <a:latin typeface="+mj-lt"/>
              </a:rPr>
              <a:t>The size of the sterilizer will vary based on the capacity needed for the area where the autoclave will be used.</a:t>
            </a:r>
          </a:p>
          <a:p>
            <a:pPr marL="0" indent="0">
              <a:buNone/>
            </a:pPr>
            <a:r>
              <a:rPr lang="en-US" sz="2400" b="0" i="0" cap="none" dirty="0">
                <a:effectLst/>
                <a:latin typeface="+mj-lt"/>
              </a:rPr>
              <a:t>There is a time/temperature relationship for proper steam sterilization which has been developed by scientific testing and is used in all sterilization methods to create what is known as the total exposure phase. Exposure periods for steam sterilization vary with size, shape, weight, density and material composition of the device being sterilized, among other factors.</a:t>
            </a:r>
            <a:endParaRPr lang="en-AE" sz="2400" cap="none" dirty="0">
              <a:latin typeface="+mj-lt"/>
            </a:endParaRPr>
          </a:p>
        </p:txBody>
      </p:sp>
      <p:sp>
        <p:nvSpPr>
          <p:cNvPr id="4" name="Title 1">
            <a:extLst>
              <a:ext uri="{FF2B5EF4-FFF2-40B4-BE49-F238E27FC236}">
                <a16:creationId xmlns:a16="http://schemas.microsoft.com/office/drawing/2014/main" id="{9AAD541F-3DFD-7230-CA83-99B5A454088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2A099582-823A-9C2E-B8E2-AC83397D905C}"/>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65885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evice, light&#10;&#10;Description automatically generated">
            <a:extLst>
              <a:ext uri="{FF2B5EF4-FFF2-40B4-BE49-F238E27FC236}">
                <a16:creationId xmlns:a16="http://schemas.microsoft.com/office/drawing/2014/main" id="{0DF2CD18-B464-A21A-BBB3-291AF7137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4" y="1984246"/>
            <a:ext cx="4796398" cy="4796398"/>
          </a:xfrm>
        </p:spPr>
      </p:pic>
      <p:sp>
        <p:nvSpPr>
          <p:cNvPr id="4" name="Title 1">
            <a:extLst>
              <a:ext uri="{FF2B5EF4-FFF2-40B4-BE49-F238E27FC236}">
                <a16:creationId xmlns:a16="http://schemas.microsoft.com/office/drawing/2014/main" id="{712A0E89-903C-0EDD-ECA9-259C845F2EA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8" name="Picture 7" descr="Diagram&#10;&#10;Description automatically generated">
            <a:extLst>
              <a:ext uri="{FF2B5EF4-FFF2-40B4-BE49-F238E27FC236}">
                <a16:creationId xmlns:a16="http://schemas.microsoft.com/office/drawing/2014/main" id="{6F4C28E5-769C-54A4-918E-9E4EF7A21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830" y="2282518"/>
            <a:ext cx="4430301" cy="4430301"/>
          </a:xfrm>
          <a:prstGeom prst="rect">
            <a:avLst/>
          </a:prstGeom>
        </p:spPr>
      </p:pic>
    </p:spTree>
    <p:extLst>
      <p:ext uri="{BB962C8B-B14F-4D97-AF65-F5344CB8AC3E}">
        <p14:creationId xmlns:p14="http://schemas.microsoft.com/office/powerpoint/2010/main" val="86301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B261E-A098-53DD-1E70-5B5A185F2838}"/>
              </a:ext>
            </a:extLst>
          </p:cNvPr>
          <p:cNvSpPr>
            <a:spLocks noGrp="1"/>
          </p:cNvSpPr>
          <p:nvPr>
            <p:ph idx="1"/>
          </p:nvPr>
        </p:nvSpPr>
        <p:spPr>
          <a:xfrm>
            <a:off x="913775" y="2432408"/>
            <a:ext cx="9236065" cy="3424107"/>
          </a:xfrm>
        </p:spPr>
        <p:txBody>
          <a:bodyPr>
            <a:normAutofit/>
          </a:bodyPr>
          <a:lstStyle/>
          <a:p>
            <a:pPr marL="0" indent="0">
              <a:buNone/>
            </a:pPr>
            <a:r>
              <a:rPr lang="en-GB" sz="2400" cap="none" dirty="0">
                <a:solidFill>
                  <a:schemeClr val="accent1">
                    <a:lumMod val="75000"/>
                  </a:schemeClr>
                </a:solidFill>
              </a:rPr>
              <a:t>2) Disinfectant liquids &amp; Solutions :</a:t>
            </a:r>
          </a:p>
          <a:p>
            <a:pPr marL="0" indent="0">
              <a:buNone/>
            </a:pPr>
            <a:r>
              <a:rPr lang="en-GB" sz="2400" cap="none" dirty="0"/>
              <a:t>Typical beauty centre products are either chemical disinfectants that may require dilution according to their instructions for use, or alcohol- based disinfectants that may be used in the forms of liquids, wipes, or gel- based hand washes. </a:t>
            </a:r>
          </a:p>
          <a:p>
            <a:pPr marL="0" indent="0">
              <a:buNone/>
            </a:pPr>
            <a:endParaRPr lang="en-GB" sz="2400" cap="none" dirty="0">
              <a:solidFill>
                <a:schemeClr val="accent1">
                  <a:lumMod val="75000"/>
                </a:schemeClr>
              </a:solidFill>
            </a:endParaRPr>
          </a:p>
          <a:p>
            <a:pPr marL="0" indent="0">
              <a:buNone/>
            </a:pPr>
            <a:endParaRPr lang="en-AE" sz="2400" cap="none" dirty="0"/>
          </a:p>
        </p:txBody>
      </p:sp>
      <p:sp>
        <p:nvSpPr>
          <p:cNvPr id="4" name="Title 1">
            <a:extLst>
              <a:ext uri="{FF2B5EF4-FFF2-40B4-BE49-F238E27FC236}">
                <a16:creationId xmlns:a16="http://schemas.microsoft.com/office/drawing/2014/main" id="{DF063E7B-731E-89F5-BF0B-F4F0EDF91C5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087CA234-80EB-4B68-01C4-79A5EACB8F7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511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1E88A-337E-4606-9D75-7A1D5BEB26B1}"/>
              </a:ext>
            </a:extLst>
          </p:cNvPr>
          <p:cNvSpPr>
            <a:spLocks noGrp="1"/>
          </p:cNvSpPr>
          <p:nvPr>
            <p:ph idx="1"/>
          </p:nvPr>
        </p:nvSpPr>
        <p:spPr>
          <a:xfrm>
            <a:off x="903514" y="1836208"/>
            <a:ext cx="8018418" cy="5301010"/>
          </a:xfrm>
        </p:spPr>
        <p:txBody>
          <a:bodyPr>
            <a:noAutofit/>
          </a:bodyPr>
          <a:lstStyle/>
          <a:p>
            <a:pPr>
              <a:lnSpc>
                <a:spcPct val="100000"/>
              </a:lnSpc>
            </a:pPr>
            <a:r>
              <a:rPr lang="en-GB" sz="2400" b="1" cap="none" dirty="0">
                <a:cs typeface="Al Nile" pitchFamily="2" charset="-78"/>
              </a:rPr>
              <a:t>Hygiene, health and safety: </a:t>
            </a:r>
          </a:p>
          <a:p>
            <a:pPr>
              <a:lnSpc>
                <a:spcPct val="100000"/>
              </a:lnSpc>
              <a:buFont typeface="Courier New" panose="02070309020205020404" pitchFamily="49" charset="0"/>
              <a:buChar char="o"/>
            </a:pPr>
            <a:r>
              <a:rPr lang="en-GB" sz="2400" cap="none" dirty="0">
                <a:cs typeface="Al Nile" pitchFamily="2" charset="-78"/>
              </a:rPr>
              <a:t>The principles of health and safety </a:t>
            </a:r>
          </a:p>
          <a:p>
            <a:pPr>
              <a:lnSpc>
                <a:spcPct val="100000"/>
              </a:lnSpc>
              <a:buFont typeface="Courier New" panose="02070309020205020404" pitchFamily="49" charset="0"/>
              <a:buChar char="o"/>
            </a:pPr>
            <a:r>
              <a:rPr lang="en-GB" sz="2400" cap="none" dirty="0">
                <a:cs typeface="Al Nile" pitchFamily="2" charset="-78"/>
              </a:rPr>
              <a:t>Difference between hazard &amp; risk </a:t>
            </a:r>
          </a:p>
          <a:p>
            <a:pPr>
              <a:lnSpc>
                <a:spcPct val="100000"/>
              </a:lnSpc>
              <a:buFont typeface="Courier New" panose="02070309020205020404" pitchFamily="49" charset="0"/>
              <a:buChar char="o"/>
            </a:pPr>
            <a:r>
              <a:rPr lang="en-GB" sz="2400" cap="none" dirty="0">
                <a:cs typeface="Al Nile" pitchFamily="2" charset="-78"/>
              </a:rPr>
              <a:t>How to protect yourself and the client </a:t>
            </a:r>
          </a:p>
          <a:p>
            <a:pPr>
              <a:lnSpc>
                <a:spcPct val="100000"/>
              </a:lnSpc>
              <a:buFont typeface="Courier New" panose="02070309020205020404" pitchFamily="49" charset="0"/>
              <a:buChar char="o"/>
            </a:pPr>
            <a:r>
              <a:rPr lang="en-GB" sz="2400" cap="none" dirty="0">
                <a:cs typeface="Al Nile" pitchFamily="2" charset="-78"/>
              </a:rPr>
              <a:t>Method of controlling infections </a:t>
            </a:r>
          </a:p>
          <a:p>
            <a:pPr>
              <a:lnSpc>
                <a:spcPct val="100000"/>
              </a:lnSpc>
              <a:buFont typeface="Courier New" panose="02070309020205020404" pitchFamily="49" charset="0"/>
              <a:buChar char="o"/>
            </a:pPr>
            <a:r>
              <a:rPr lang="en-GB" sz="2400" cap="none" dirty="0">
                <a:cs typeface="Al Nile" pitchFamily="2" charset="-78"/>
              </a:rPr>
              <a:t>Type of infections </a:t>
            </a:r>
          </a:p>
          <a:p>
            <a:pPr>
              <a:lnSpc>
                <a:spcPct val="100000"/>
              </a:lnSpc>
              <a:buFont typeface="arial" panose="020B0604020202020204" pitchFamily="34" charset="0"/>
              <a:buChar char="•"/>
            </a:pPr>
            <a:r>
              <a:rPr lang="en-GB" sz="2400" b="1" cap="none" dirty="0">
                <a:cs typeface="Al Nile" pitchFamily="2" charset="-78"/>
              </a:rPr>
              <a:t>SKIN ANATOMY:</a:t>
            </a:r>
          </a:p>
          <a:p>
            <a:pPr>
              <a:lnSpc>
                <a:spcPct val="100000"/>
              </a:lnSpc>
              <a:buFont typeface="Courier New" panose="02070309020205020404" pitchFamily="49" charset="0"/>
              <a:buChar char="o"/>
            </a:pPr>
            <a:r>
              <a:rPr lang="en-GB" sz="2400" cap="none" dirty="0">
                <a:cs typeface="Al Nile" pitchFamily="2" charset="-78"/>
              </a:rPr>
              <a:t>Structure of the skin </a:t>
            </a:r>
          </a:p>
          <a:p>
            <a:pPr>
              <a:lnSpc>
                <a:spcPct val="100000"/>
              </a:lnSpc>
              <a:buFont typeface="Courier New" panose="02070309020205020404" pitchFamily="49" charset="0"/>
              <a:buChar char="o"/>
            </a:pPr>
            <a:r>
              <a:rPr lang="en-GB" sz="2400" cap="none" dirty="0">
                <a:cs typeface="Al Nile" pitchFamily="2" charset="-78"/>
              </a:rPr>
              <a:t>Skin layers</a:t>
            </a:r>
          </a:p>
          <a:p>
            <a:pPr marL="0" indent="0">
              <a:lnSpc>
                <a:spcPct val="100000"/>
              </a:lnSpc>
              <a:buNone/>
            </a:pPr>
            <a:r>
              <a:rPr lang="en-GB" sz="2400" cap="none" dirty="0">
                <a:cs typeface="Al Nile" pitchFamily="2" charset="-78"/>
              </a:rPr>
              <a:t>( Epidermis , dermis and hypodermis ) </a:t>
            </a:r>
          </a:p>
          <a:p>
            <a:pPr marL="0" indent="0">
              <a:lnSpc>
                <a:spcPct val="100000"/>
              </a:lnSpc>
              <a:buNone/>
            </a:pPr>
            <a:endParaRPr lang="en-GB" sz="2400" b="1" cap="none" dirty="0"/>
          </a:p>
          <a:p>
            <a:pPr marL="0" indent="0">
              <a:lnSpc>
                <a:spcPct val="100000"/>
              </a:lnSpc>
              <a:buNone/>
            </a:pPr>
            <a:endParaRPr lang="en-GB" sz="2400" cap="none" dirty="0"/>
          </a:p>
          <a:p>
            <a:pPr marL="0" indent="0">
              <a:lnSpc>
                <a:spcPct val="100000"/>
              </a:lnSpc>
              <a:buNone/>
            </a:pPr>
            <a:endParaRPr lang="en-GB" sz="2400" cap="none" dirty="0"/>
          </a:p>
        </p:txBody>
      </p:sp>
      <p:sp>
        <p:nvSpPr>
          <p:cNvPr id="8" name="Title 1">
            <a:extLst>
              <a:ext uri="{FF2B5EF4-FFF2-40B4-BE49-F238E27FC236}">
                <a16:creationId xmlns:a16="http://schemas.microsoft.com/office/drawing/2014/main" id="{B571D2F6-A76D-6375-CADE-0752284A7102}"/>
              </a:ext>
            </a:extLst>
          </p:cNvPr>
          <p:cNvSpPr>
            <a:spLocks noGrp="1"/>
          </p:cNvSpPr>
          <p:nvPr>
            <p:ph type="title"/>
          </p:nvPr>
        </p:nvSpPr>
        <p:spPr>
          <a:xfrm>
            <a:off x="913774" y="228600"/>
            <a:ext cx="10364451" cy="1596177"/>
          </a:xfrm>
          <a:solidFill>
            <a:schemeClr val="accent1">
              <a:lumMod val="50000"/>
            </a:schemeClr>
          </a:solidFill>
        </p:spPr>
        <p:txBody>
          <a:bodyPr/>
          <a:lstStyle/>
          <a:p>
            <a:pPr algn="ctr"/>
            <a:r>
              <a:rPr lang="en-US" b="1" dirty="0">
                <a:solidFill>
                  <a:schemeClr val="bg1"/>
                </a:solidFill>
                <a:latin typeface="+mn-lt"/>
              </a:rPr>
              <a:t>Level 1 </a:t>
            </a:r>
          </a:p>
        </p:txBody>
      </p:sp>
      <p:pic>
        <p:nvPicPr>
          <p:cNvPr id="2" name="Picture 1" descr="Logo, company name&#10;&#10;Description automatically generated">
            <a:extLst>
              <a:ext uri="{FF2B5EF4-FFF2-40B4-BE49-F238E27FC236}">
                <a16:creationId xmlns:a16="http://schemas.microsoft.com/office/drawing/2014/main" id="{ACFA53BE-6CC6-C78C-8331-B620D85F12D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81700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funnel chart&#10;&#10;Description automatically generated">
            <a:extLst>
              <a:ext uri="{FF2B5EF4-FFF2-40B4-BE49-F238E27FC236}">
                <a16:creationId xmlns:a16="http://schemas.microsoft.com/office/drawing/2014/main" id="{22481AEA-BADF-76DA-1DC7-328FC2F94C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8075" y="3056709"/>
            <a:ext cx="3458835" cy="3458835"/>
          </a:xfrm>
        </p:spPr>
      </p:pic>
      <p:pic>
        <p:nvPicPr>
          <p:cNvPr id="7" name="Picture 6" descr="Icon&#10;&#10;Description automatically generated with low confidence">
            <a:extLst>
              <a:ext uri="{FF2B5EF4-FFF2-40B4-BE49-F238E27FC236}">
                <a16:creationId xmlns:a16="http://schemas.microsoft.com/office/drawing/2014/main" id="{236E45BE-4CA8-D436-E951-DEF184D2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638697"/>
            <a:ext cx="4259071" cy="3876847"/>
          </a:xfrm>
          <a:prstGeom prst="rect">
            <a:avLst/>
          </a:prstGeom>
        </p:spPr>
      </p:pic>
      <p:sp>
        <p:nvSpPr>
          <p:cNvPr id="8" name="Title 1">
            <a:extLst>
              <a:ext uri="{FF2B5EF4-FFF2-40B4-BE49-F238E27FC236}">
                <a16:creationId xmlns:a16="http://schemas.microsoft.com/office/drawing/2014/main" id="{8211255C-12CF-06CA-ACB2-D0B0BBE66F4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spTree>
    <p:extLst>
      <p:ext uri="{BB962C8B-B14F-4D97-AF65-F5344CB8AC3E}">
        <p14:creationId xmlns:p14="http://schemas.microsoft.com/office/powerpoint/2010/main" val="341600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6DD40-33E3-A9E4-B85B-BCA82035AAC3}"/>
              </a:ext>
            </a:extLst>
          </p:cNvPr>
          <p:cNvSpPr>
            <a:spLocks noGrp="1"/>
          </p:cNvSpPr>
          <p:nvPr>
            <p:ph idx="1"/>
          </p:nvPr>
        </p:nvSpPr>
        <p:spPr>
          <a:xfrm>
            <a:off x="913775" y="2367093"/>
            <a:ext cx="10364452" cy="4275247"/>
          </a:xfrm>
        </p:spPr>
        <p:txBody>
          <a:bodyPr>
            <a:noAutofit/>
          </a:bodyPr>
          <a:lstStyle/>
          <a:p>
            <a:pPr marL="0" indent="0">
              <a:buNone/>
            </a:pPr>
            <a:r>
              <a:rPr lang="en-AE" sz="2400" cap="none" dirty="0">
                <a:solidFill>
                  <a:schemeClr val="accent1">
                    <a:lumMod val="75000"/>
                  </a:schemeClr>
                </a:solidFill>
              </a:rPr>
              <a:t>3) </a:t>
            </a:r>
            <a:r>
              <a:rPr lang="en-GB" sz="2400" cap="none" dirty="0">
                <a:solidFill>
                  <a:schemeClr val="accent1">
                    <a:lumMod val="75000"/>
                  </a:schemeClr>
                </a:solidFill>
              </a:rPr>
              <a:t>Chemical Sterilisers :</a:t>
            </a:r>
          </a:p>
          <a:p>
            <a:pPr marL="0" indent="0">
              <a:buNone/>
            </a:pPr>
            <a:r>
              <a:rPr lang="en-US" sz="2400" i="0" cap="none" dirty="0">
                <a:effectLst/>
                <a:cs typeface="Arial" panose="020B0604020202020204" pitchFamily="34" charset="0"/>
              </a:rPr>
              <a:t>Chemical sterilant are used in healthcare to chemically treat surgical instruments and medical supplies to ensure infectious pathogens are not transmitted to patients. Common chemical sterilant used in healthcare</a:t>
            </a:r>
            <a:r>
              <a:rPr lang="en-GB" sz="2400" i="0" cap="none" dirty="0">
                <a:effectLst/>
                <a:cs typeface="Arial" panose="020B0604020202020204" pitchFamily="34" charset="0"/>
              </a:rPr>
              <a:t>.</a:t>
            </a:r>
            <a:endParaRPr lang="en-GB" sz="2400" cap="none" dirty="0">
              <a:cs typeface="Arial" panose="020B0604020202020204" pitchFamily="34" charset="0"/>
            </a:endParaRPr>
          </a:p>
          <a:p>
            <a:pPr marL="0" indent="0">
              <a:buNone/>
            </a:pPr>
            <a:r>
              <a:rPr lang="en-US" sz="2400" b="0" i="0" cap="none" dirty="0">
                <a:effectLst/>
              </a:rPr>
              <a:t>Choosing a sterilization method is key critical for a variety of reasons.</a:t>
            </a:r>
          </a:p>
          <a:p>
            <a:pPr marL="0" indent="0" algn="l">
              <a:buNone/>
            </a:pPr>
            <a:r>
              <a:rPr lang="en-US" sz="2400" b="0" i="0" cap="none" dirty="0">
                <a:effectLst/>
              </a:rPr>
              <a:t>All-around choice and it should be looked at as a first, go-to option for sterilization needs.</a:t>
            </a:r>
          </a:p>
          <a:p>
            <a:pPr marL="0" indent="0">
              <a:buNone/>
            </a:pPr>
            <a:endParaRPr lang="en-GB" sz="2400" cap="none" dirty="0">
              <a:cs typeface="Arial" panose="020B0604020202020204" pitchFamily="34" charset="0"/>
            </a:endParaRPr>
          </a:p>
          <a:p>
            <a:pPr marL="0" indent="0">
              <a:buNone/>
            </a:pPr>
            <a:endParaRPr lang="en-GB" sz="2400" cap="none" dirty="0"/>
          </a:p>
          <a:p>
            <a:pPr marL="0" indent="0">
              <a:buNone/>
            </a:pPr>
            <a:endParaRPr lang="en-AE" sz="2400" cap="none" dirty="0"/>
          </a:p>
        </p:txBody>
      </p:sp>
      <p:sp>
        <p:nvSpPr>
          <p:cNvPr id="4" name="Title 1">
            <a:extLst>
              <a:ext uri="{FF2B5EF4-FFF2-40B4-BE49-F238E27FC236}">
                <a16:creationId xmlns:a16="http://schemas.microsoft.com/office/drawing/2014/main" id="{9A6A53DA-A9BE-4C3E-173D-0FF794C5A5E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284E4FF-ABE0-08B8-B3AD-B5054CD054D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348214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whiteboard&#10;&#10;Description automatically generated">
            <a:extLst>
              <a:ext uri="{FF2B5EF4-FFF2-40B4-BE49-F238E27FC236}">
                <a16:creationId xmlns:a16="http://schemas.microsoft.com/office/drawing/2014/main" id="{920A9426-72E2-03E0-B6E0-7AF5FF4453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8522" y="2749779"/>
            <a:ext cx="3489703" cy="3489703"/>
          </a:xfrm>
        </p:spPr>
      </p:pic>
      <p:sp>
        <p:nvSpPr>
          <p:cNvPr id="4" name="Title 1">
            <a:extLst>
              <a:ext uri="{FF2B5EF4-FFF2-40B4-BE49-F238E27FC236}">
                <a16:creationId xmlns:a16="http://schemas.microsoft.com/office/drawing/2014/main" id="{D0BEB9E6-DDE9-AAFA-E214-F46F8CF0220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8" name="Picture 7" descr="Icon&#10;&#10;Description automatically generated">
            <a:extLst>
              <a:ext uri="{FF2B5EF4-FFF2-40B4-BE49-F238E27FC236}">
                <a16:creationId xmlns:a16="http://schemas.microsoft.com/office/drawing/2014/main" id="{F4D9A35A-7C26-448E-0A08-D2CDE9E75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811132"/>
            <a:ext cx="3428351" cy="3428351"/>
          </a:xfrm>
          <a:prstGeom prst="rect">
            <a:avLst/>
          </a:prstGeom>
        </p:spPr>
      </p:pic>
    </p:spTree>
    <p:extLst>
      <p:ext uri="{BB962C8B-B14F-4D97-AF65-F5344CB8AC3E}">
        <p14:creationId xmlns:p14="http://schemas.microsoft.com/office/powerpoint/2010/main" val="96473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812EE-44F5-E76C-E6A5-E29F2583685D}"/>
              </a:ext>
            </a:extLst>
          </p:cNvPr>
          <p:cNvSpPr>
            <a:spLocks noGrp="1"/>
          </p:cNvSpPr>
          <p:nvPr>
            <p:ph idx="1"/>
          </p:nvPr>
        </p:nvSpPr>
        <p:spPr/>
        <p:txBody>
          <a:bodyPr>
            <a:normAutofit/>
          </a:bodyPr>
          <a:lstStyle/>
          <a:p>
            <a:pPr marL="0" indent="0">
              <a:buNone/>
            </a:pPr>
            <a:r>
              <a:rPr lang="en-GB" sz="2400" cap="none" dirty="0">
                <a:solidFill>
                  <a:schemeClr val="accent1">
                    <a:lumMod val="75000"/>
                  </a:schemeClr>
                </a:solidFill>
              </a:rPr>
              <a:t>4) Hot Bead Steriliser:</a:t>
            </a:r>
          </a:p>
          <a:p>
            <a:pPr marL="0" indent="0">
              <a:buNone/>
            </a:pPr>
            <a:r>
              <a:rPr lang="en-US" sz="2400" i="0" cap="none" dirty="0">
                <a:effectLst/>
              </a:rPr>
              <a:t>This compact unit provides a quick and easy way to sterilize surgical instruments.</a:t>
            </a:r>
          </a:p>
          <a:p>
            <a:pPr marL="0" indent="0">
              <a:buNone/>
            </a:pPr>
            <a:r>
              <a:rPr lang="en-US" sz="2400" b="0" i="0" cap="none" dirty="0">
                <a:effectLst/>
              </a:rPr>
              <a:t>Simply insert an instrument into the beads and, within 15 seconds, the submerged portion of the instrument is sterilized.</a:t>
            </a:r>
            <a:endParaRPr lang="en-US" sz="2400" b="0" cap="none" dirty="0"/>
          </a:p>
          <a:p>
            <a:pPr marL="0" indent="0">
              <a:buNone/>
            </a:pPr>
            <a:r>
              <a:rPr lang="en-US" sz="2400" b="0" i="0" cap="none" dirty="0">
                <a:effectLst/>
              </a:rPr>
              <a:t>These units kill most of classes of fungi, bacteria and virus.</a:t>
            </a:r>
            <a:endParaRPr lang="en-AE" sz="2400" cap="none" dirty="0"/>
          </a:p>
        </p:txBody>
      </p:sp>
      <p:sp>
        <p:nvSpPr>
          <p:cNvPr id="4" name="Title 1">
            <a:extLst>
              <a:ext uri="{FF2B5EF4-FFF2-40B4-BE49-F238E27FC236}">
                <a16:creationId xmlns:a16="http://schemas.microsoft.com/office/drawing/2014/main" id="{81E352B6-ED3A-3320-17F4-9DD39337097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C64A49F-1B25-480D-B3A0-E9CC7BCF52CC}"/>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694111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CAAC7E-BB51-0D5D-DC9B-8785A26D31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471" y="2155845"/>
            <a:ext cx="3588357" cy="4480983"/>
          </a:xfrm>
        </p:spPr>
      </p:pic>
      <p:sp>
        <p:nvSpPr>
          <p:cNvPr id="4" name="Title 1">
            <a:extLst>
              <a:ext uri="{FF2B5EF4-FFF2-40B4-BE49-F238E27FC236}">
                <a16:creationId xmlns:a16="http://schemas.microsoft.com/office/drawing/2014/main" id="{EE4CDBDA-DAC9-E65D-9C49-D3D98456E29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rPr>
              <a:t>Method of controlling and prevent infections</a:t>
            </a:r>
            <a:endParaRPr lang="en-GB" sz="4000" b="1" dirty="0">
              <a:solidFill>
                <a:schemeClr val="bg1"/>
              </a:solidFill>
              <a:latin typeface="+mn-lt"/>
            </a:endParaRPr>
          </a:p>
        </p:txBody>
      </p:sp>
      <p:pic>
        <p:nvPicPr>
          <p:cNvPr id="8" name="Picture 7" descr="A close-up of a light bulb&#10;&#10;Description automatically generated with low confidence">
            <a:extLst>
              <a:ext uri="{FF2B5EF4-FFF2-40B4-BE49-F238E27FC236}">
                <a16:creationId xmlns:a16="http://schemas.microsoft.com/office/drawing/2014/main" id="{0C4E8916-92CC-49A4-4D84-88A76D3AB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064" y="2327007"/>
            <a:ext cx="4262046" cy="4262046"/>
          </a:xfrm>
          <a:prstGeom prst="rect">
            <a:avLst/>
          </a:prstGeom>
        </p:spPr>
      </p:pic>
    </p:spTree>
    <p:extLst>
      <p:ext uri="{BB962C8B-B14F-4D97-AF65-F5344CB8AC3E}">
        <p14:creationId xmlns:p14="http://schemas.microsoft.com/office/powerpoint/2010/main" val="362731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67F7-F41D-486A-7D09-A53574C1DF74}"/>
              </a:ext>
            </a:extLst>
          </p:cNvPr>
          <p:cNvSpPr>
            <a:spLocks noGrp="1"/>
          </p:cNvSpPr>
          <p:nvPr>
            <p:ph idx="1"/>
          </p:nvPr>
        </p:nvSpPr>
        <p:spPr/>
        <p:txBody>
          <a:bodyPr>
            <a:normAutofit/>
          </a:bodyPr>
          <a:lstStyle/>
          <a:p>
            <a:pPr algn="l"/>
            <a:r>
              <a:rPr lang="en-US" sz="2400" b="1" i="0" cap="none" dirty="0">
                <a:solidFill>
                  <a:srgbClr val="231F20"/>
                </a:solidFill>
                <a:effectLst/>
              </a:rPr>
              <a:t>What is a skin infection?</a:t>
            </a:r>
          </a:p>
          <a:p>
            <a:pPr marL="0" indent="0" algn="l">
              <a:buNone/>
            </a:pPr>
            <a:r>
              <a:rPr lang="en-US" sz="2400" b="0" i="0" cap="none" dirty="0">
                <a:effectLst/>
              </a:rPr>
              <a:t>Your skin is the largest organ of your body. Its function is to protect your body from infection. Sometimes the skin itself becomes infected. Skin infections are caused by a wide variety of germs, and symptoms can vary from mild to serious. Mild infections may be treatable with over-the-counter medications and home remedies, whereas other infections may require medical attention.</a:t>
            </a:r>
          </a:p>
          <a:p>
            <a:pPr marL="0" indent="0">
              <a:buNone/>
            </a:pPr>
            <a:endParaRPr lang="en-AE" sz="2400" cap="none" dirty="0"/>
          </a:p>
        </p:txBody>
      </p:sp>
      <p:sp>
        <p:nvSpPr>
          <p:cNvPr id="4" name="Title 1">
            <a:extLst>
              <a:ext uri="{FF2B5EF4-FFF2-40B4-BE49-F238E27FC236}">
                <a16:creationId xmlns:a16="http://schemas.microsoft.com/office/drawing/2014/main" id="{723A311C-F3E2-C21A-BF98-FE5B401903B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1C3624BC-C036-C0C1-6E65-FFA757E8A18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880625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2329A-D6C5-9DC9-E1F8-8F9456FB9FCB}"/>
              </a:ext>
            </a:extLst>
          </p:cNvPr>
          <p:cNvSpPr>
            <a:spLocks noGrp="1"/>
          </p:cNvSpPr>
          <p:nvPr>
            <p:ph idx="1"/>
          </p:nvPr>
        </p:nvSpPr>
        <p:spPr>
          <a:xfrm>
            <a:off x="913775" y="2367093"/>
            <a:ext cx="10364452" cy="4257994"/>
          </a:xfrm>
        </p:spPr>
        <p:txBody>
          <a:bodyPr>
            <a:noAutofit/>
          </a:bodyPr>
          <a:lstStyle/>
          <a:p>
            <a:pPr>
              <a:lnSpc>
                <a:spcPct val="100000"/>
              </a:lnSpc>
            </a:pPr>
            <a:r>
              <a:rPr lang="en-US" sz="2400" b="1" i="0" cap="none" dirty="0">
                <a:solidFill>
                  <a:srgbClr val="231F20"/>
                </a:solidFill>
                <a:effectLst/>
              </a:rPr>
              <a:t>What are the types of skin infections?</a:t>
            </a:r>
          </a:p>
          <a:p>
            <a:pPr marL="0" indent="0">
              <a:lnSpc>
                <a:spcPct val="100000"/>
              </a:lnSpc>
              <a:buNone/>
            </a:pPr>
            <a:r>
              <a:rPr lang="en-US" sz="2400" b="1" i="0" cap="none" dirty="0">
                <a:solidFill>
                  <a:schemeClr val="accent1">
                    <a:lumMod val="75000"/>
                  </a:schemeClr>
                </a:solidFill>
                <a:effectLst/>
              </a:rPr>
              <a:t>1) bacterial skin infection</a:t>
            </a:r>
          </a:p>
          <a:p>
            <a:pPr algn="l">
              <a:lnSpc>
                <a:spcPct val="100000"/>
              </a:lnSpc>
            </a:pPr>
            <a:r>
              <a:rPr lang="en-US" sz="2400" b="0" i="0" cap="none" dirty="0">
                <a:effectLst/>
              </a:rPr>
              <a:t>Bacterial skin infections often begin as small, red bumps that slowly increase in size. Some bacterial infections are mild and easily treated with topical antibiotics, but other infections require an oral antibiotic. Different types of bacterial skin infections </a:t>
            </a:r>
            <a:r>
              <a:rPr lang="en-US" sz="2400" cap="none" dirty="0"/>
              <a:t>examples:</a:t>
            </a:r>
            <a:endParaRPr lang="en-US" sz="2400" b="0" i="0" cap="none" dirty="0">
              <a:effectLst/>
            </a:endParaRPr>
          </a:p>
          <a:p>
            <a:pPr>
              <a:lnSpc>
                <a:spcPct val="100000"/>
              </a:lnSpc>
              <a:buFont typeface="arial" panose="020B0604020202020204" pitchFamily="34" charset="0"/>
              <a:buChar char="•"/>
            </a:pPr>
            <a:r>
              <a:rPr lang="en-AE" sz="2400" i="0" cap="none" dirty="0">
                <a:effectLst/>
              </a:rPr>
              <a:t>Impetigo </a:t>
            </a:r>
          </a:p>
          <a:p>
            <a:pPr>
              <a:lnSpc>
                <a:spcPct val="100000"/>
              </a:lnSpc>
              <a:buFont typeface="arial" panose="020B0604020202020204" pitchFamily="34" charset="0"/>
              <a:buChar char="•"/>
            </a:pPr>
            <a:r>
              <a:rPr lang="en-AE" sz="2400" cap="none" dirty="0"/>
              <a:t>Boils </a:t>
            </a:r>
          </a:p>
          <a:p>
            <a:pPr>
              <a:lnSpc>
                <a:spcPct val="100000"/>
              </a:lnSpc>
              <a:buFont typeface="arial" panose="020B0604020202020204" pitchFamily="34" charset="0"/>
              <a:buChar char="•"/>
            </a:pPr>
            <a:r>
              <a:rPr lang="en-US" sz="2400" i="0" cap="none" dirty="0">
                <a:effectLst/>
              </a:rPr>
              <a:t>A</a:t>
            </a:r>
            <a:r>
              <a:rPr lang="en-AE" sz="2400" i="0" cap="none" dirty="0">
                <a:effectLst/>
              </a:rPr>
              <a:t>cne </a:t>
            </a:r>
            <a:endParaRPr lang="en-US" sz="2400" i="0" cap="none" dirty="0">
              <a:effectLst/>
            </a:endParaRPr>
          </a:p>
        </p:txBody>
      </p:sp>
      <p:sp>
        <p:nvSpPr>
          <p:cNvPr id="4" name="Title 1">
            <a:extLst>
              <a:ext uri="{FF2B5EF4-FFF2-40B4-BE49-F238E27FC236}">
                <a16:creationId xmlns:a16="http://schemas.microsoft.com/office/drawing/2014/main" id="{019FEDD8-20FF-20B4-816A-59F2F5DCCF0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23E98C9-C18B-2CCF-51ED-96FA7B2D4A18}"/>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017649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person's chest&#10;&#10;Description automatically generated with low confidence">
            <a:extLst>
              <a:ext uri="{FF2B5EF4-FFF2-40B4-BE49-F238E27FC236}">
                <a16:creationId xmlns:a16="http://schemas.microsoft.com/office/drawing/2014/main" id="{1E1AB491-A3FA-85D3-6BA0-3D6D8C9226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3085726"/>
            <a:ext cx="3136969" cy="2133600"/>
          </a:xfrm>
        </p:spPr>
      </p:pic>
      <p:sp>
        <p:nvSpPr>
          <p:cNvPr id="4" name="Title 1">
            <a:extLst>
              <a:ext uri="{FF2B5EF4-FFF2-40B4-BE49-F238E27FC236}">
                <a16:creationId xmlns:a16="http://schemas.microsoft.com/office/drawing/2014/main" id="{E33CC2C7-55A7-F801-1C56-BAD2EDC46C8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pic>
        <p:nvPicPr>
          <p:cNvPr id="8" name="Picture 7" descr="A close up of a person's skin&#10;&#10;Description automatically generated with low confidence">
            <a:extLst>
              <a:ext uri="{FF2B5EF4-FFF2-40B4-BE49-F238E27FC236}">
                <a16:creationId xmlns:a16="http://schemas.microsoft.com/office/drawing/2014/main" id="{C554AB11-0CF0-0F62-C4C0-18843F9A2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602" y="3085726"/>
            <a:ext cx="3810000" cy="2133600"/>
          </a:xfrm>
          <a:prstGeom prst="rect">
            <a:avLst/>
          </a:prstGeom>
        </p:spPr>
      </p:pic>
      <p:pic>
        <p:nvPicPr>
          <p:cNvPr id="10" name="Picture 9" descr="A picture containing indoor, food, soup&#10;&#10;Description automatically generated">
            <a:extLst>
              <a:ext uri="{FF2B5EF4-FFF2-40B4-BE49-F238E27FC236}">
                <a16:creationId xmlns:a16="http://schemas.microsoft.com/office/drawing/2014/main" id="{E86EC8C3-1FE9-DC84-18EE-DE236BB46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472" y="3083195"/>
            <a:ext cx="2484407" cy="2126571"/>
          </a:xfrm>
          <a:prstGeom prst="rect">
            <a:avLst/>
          </a:prstGeom>
        </p:spPr>
      </p:pic>
      <p:sp>
        <p:nvSpPr>
          <p:cNvPr id="12" name="TextBox 11">
            <a:extLst>
              <a:ext uri="{FF2B5EF4-FFF2-40B4-BE49-F238E27FC236}">
                <a16:creationId xmlns:a16="http://schemas.microsoft.com/office/drawing/2014/main" id="{47ED5CF2-230A-2A8F-0B25-BF80644EC5B5}"/>
              </a:ext>
            </a:extLst>
          </p:cNvPr>
          <p:cNvSpPr txBox="1"/>
          <p:nvPr/>
        </p:nvSpPr>
        <p:spPr>
          <a:xfrm>
            <a:off x="1708906" y="5520906"/>
            <a:ext cx="773353" cy="369332"/>
          </a:xfrm>
          <a:prstGeom prst="rect">
            <a:avLst/>
          </a:prstGeom>
          <a:noFill/>
        </p:spPr>
        <p:txBody>
          <a:bodyPr wrap="none" rtlCol="0">
            <a:spAutoFit/>
          </a:bodyPr>
          <a:lstStyle/>
          <a:p>
            <a:r>
              <a:rPr lang="en-AE" dirty="0"/>
              <a:t>ACNE </a:t>
            </a:r>
          </a:p>
        </p:txBody>
      </p:sp>
      <p:sp>
        <p:nvSpPr>
          <p:cNvPr id="13" name="TextBox 12">
            <a:extLst>
              <a:ext uri="{FF2B5EF4-FFF2-40B4-BE49-F238E27FC236}">
                <a16:creationId xmlns:a16="http://schemas.microsoft.com/office/drawing/2014/main" id="{561F725D-CADA-DA87-F48E-AEEBDB41029C}"/>
              </a:ext>
            </a:extLst>
          </p:cNvPr>
          <p:cNvSpPr txBox="1"/>
          <p:nvPr/>
        </p:nvSpPr>
        <p:spPr>
          <a:xfrm>
            <a:off x="9612388" y="5520906"/>
            <a:ext cx="1202573" cy="369332"/>
          </a:xfrm>
          <a:prstGeom prst="rect">
            <a:avLst/>
          </a:prstGeom>
          <a:noFill/>
        </p:spPr>
        <p:txBody>
          <a:bodyPr wrap="none" rtlCol="0">
            <a:spAutoFit/>
          </a:bodyPr>
          <a:lstStyle/>
          <a:p>
            <a:r>
              <a:rPr lang="en-AE" dirty="0"/>
              <a:t>iMPETIGO </a:t>
            </a:r>
          </a:p>
        </p:txBody>
      </p:sp>
      <p:sp>
        <p:nvSpPr>
          <p:cNvPr id="14" name="TextBox 13">
            <a:extLst>
              <a:ext uri="{FF2B5EF4-FFF2-40B4-BE49-F238E27FC236}">
                <a16:creationId xmlns:a16="http://schemas.microsoft.com/office/drawing/2014/main" id="{3EE92663-8F81-80EE-34B4-B637EDE39DA5}"/>
              </a:ext>
            </a:extLst>
          </p:cNvPr>
          <p:cNvSpPr txBox="1"/>
          <p:nvPr/>
        </p:nvSpPr>
        <p:spPr>
          <a:xfrm>
            <a:off x="6142008" y="5520906"/>
            <a:ext cx="797013" cy="369332"/>
          </a:xfrm>
          <a:prstGeom prst="rect">
            <a:avLst/>
          </a:prstGeom>
          <a:noFill/>
        </p:spPr>
        <p:txBody>
          <a:bodyPr wrap="none" rtlCol="0">
            <a:spAutoFit/>
          </a:bodyPr>
          <a:lstStyle/>
          <a:p>
            <a:r>
              <a:rPr lang="en-US" dirty="0"/>
              <a:t>BOILS </a:t>
            </a:r>
            <a:endParaRPr lang="en-AE" dirty="0"/>
          </a:p>
        </p:txBody>
      </p:sp>
    </p:spTree>
    <p:extLst>
      <p:ext uri="{BB962C8B-B14F-4D97-AF65-F5344CB8AC3E}">
        <p14:creationId xmlns:p14="http://schemas.microsoft.com/office/powerpoint/2010/main" val="1840168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1C1BD-9C30-2DB7-35D4-1212229484B1}"/>
              </a:ext>
            </a:extLst>
          </p:cNvPr>
          <p:cNvSpPr>
            <a:spLocks noGrp="1"/>
          </p:cNvSpPr>
          <p:nvPr>
            <p:ph idx="1"/>
          </p:nvPr>
        </p:nvSpPr>
        <p:spPr>
          <a:xfrm>
            <a:off x="913775" y="2523849"/>
            <a:ext cx="10364452" cy="4068213"/>
          </a:xfrm>
        </p:spPr>
        <p:txBody>
          <a:bodyPr>
            <a:normAutofit/>
          </a:bodyPr>
          <a:lstStyle/>
          <a:p>
            <a:pPr marL="0" indent="0">
              <a:buNone/>
            </a:pPr>
            <a:r>
              <a:rPr lang="en-US" sz="2400" i="0" cap="none" dirty="0">
                <a:solidFill>
                  <a:schemeClr val="accent1">
                    <a:lumMod val="75000"/>
                  </a:schemeClr>
                </a:solidFill>
                <a:effectLst/>
              </a:rPr>
              <a:t>2) Viral Skin Infections</a:t>
            </a:r>
            <a:endParaRPr lang="en-US" sz="2400" cap="none" dirty="0">
              <a:solidFill>
                <a:schemeClr val="accent1">
                  <a:lumMod val="75000"/>
                </a:schemeClr>
              </a:solidFill>
            </a:endParaRPr>
          </a:p>
          <a:p>
            <a:pPr marL="0" indent="0" algn="l">
              <a:buNone/>
            </a:pPr>
            <a:r>
              <a:rPr lang="en-US" sz="2400" b="0" i="0" cap="none" dirty="0">
                <a:effectLst/>
              </a:rPr>
              <a:t>Viral skin infections are caused by a virus. These infections range from mild to severe. Different types of viral infections include:</a:t>
            </a:r>
          </a:p>
          <a:p>
            <a:pPr algn="l">
              <a:buFont typeface="arial" panose="020B0604020202020204" pitchFamily="34" charset="0"/>
              <a:buChar char="•"/>
            </a:pPr>
            <a:r>
              <a:rPr lang="en-US" sz="2400" b="0" i="0" cap="none" dirty="0">
                <a:effectLst/>
              </a:rPr>
              <a:t>Herpes zoster </a:t>
            </a:r>
          </a:p>
          <a:p>
            <a:pPr algn="l">
              <a:buFont typeface="arial" panose="020B0604020202020204" pitchFamily="34" charset="0"/>
              <a:buChar char="•"/>
            </a:pPr>
            <a:r>
              <a:rPr lang="en-US" sz="2400" cap="none" dirty="0"/>
              <a:t>Warts </a:t>
            </a:r>
          </a:p>
          <a:p>
            <a:pPr algn="l">
              <a:buFont typeface="arial" panose="020B0604020202020204" pitchFamily="34" charset="0"/>
              <a:buChar char="•"/>
            </a:pPr>
            <a:r>
              <a:rPr lang="en-US" sz="2400" b="0" i="0" cap="none" dirty="0">
                <a:effectLst/>
              </a:rPr>
              <a:t>Chickenpox </a:t>
            </a:r>
          </a:p>
          <a:p>
            <a:pPr marL="0" indent="0">
              <a:buNone/>
            </a:pPr>
            <a:endParaRPr lang="en-US" sz="2400" i="0" cap="none" dirty="0">
              <a:solidFill>
                <a:schemeClr val="accent1">
                  <a:lumMod val="75000"/>
                </a:schemeClr>
              </a:solidFill>
              <a:effectLst/>
            </a:endParaRPr>
          </a:p>
          <a:p>
            <a:pPr marL="0" indent="0">
              <a:buNone/>
            </a:pPr>
            <a:endParaRPr lang="en-AE" sz="2400" cap="none" dirty="0"/>
          </a:p>
        </p:txBody>
      </p:sp>
      <p:sp>
        <p:nvSpPr>
          <p:cNvPr id="4" name="Title 1">
            <a:extLst>
              <a:ext uri="{FF2B5EF4-FFF2-40B4-BE49-F238E27FC236}">
                <a16:creationId xmlns:a16="http://schemas.microsoft.com/office/drawing/2014/main" id="{CD388817-A452-378A-080F-FA61FC2E1B5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A80946F-0499-6346-B800-8E16CC76511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81255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skin&#10;&#10;Description automatically generated with medium confidence">
            <a:extLst>
              <a:ext uri="{FF2B5EF4-FFF2-40B4-BE49-F238E27FC236}">
                <a16:creationId xmlns:a16="http://schemas.microsoft.com/office/drawing/2014/main" id="{A3C2C57A-D294-8118-378C-A496BC9954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907326"/>
            <a:ext cx="2806700" cy="2895600"/>
          </a:xfrm>
        </p:spPr>
      </p:pic>
      <p:pic>
        <p:nvPicPr>
          <p:cNvPr id="7" name="Picture 6" descr="Close-up of a person's tongue&#10;&#10;Description automatically generated with low confidence">
            <a:extLst>
              <a:ext uri="{FF2B5EF4-FFF2-40B4-BE49-F238E27FC236}">
                <a16:creationId xmlns:a16="http://schemas.microsoft.com/office/drawing/2014/main" id="{3B71BD06-03B9-FD81-BE35-DE57DA5CD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750" y="2907325"/>
            <a:ext cx="3492500" cy="2734349"/>
          </a:xfrm>
          <a:prstGeom prst="rect">
            <a:avLst/>
          </a:prstGeom>
        </p:spPr>
      </p:pic>
      <p:pic>
        <p:nvPicPr>
          <p:cNvPr id="12" name="Picture 11" descr="A picture containing clothing, underwear&#10;&#10;Description automatically generated">
            <a:extLst>
              <a:ext uri="{FF2B5EF4-FFF2-40B4-BE49-F238E27FC236}">
                <a16:creationId xmlns:a16="http://schemas.microsoft.com/office/drawing/2014/main" id="{E6E18E09-A3C6-71F6-0845-A9D0704B1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725" y="2907325"/>
            <a:ext cx="2857500" cy="2734349"/>
          </a:xfrm>
          <a:prstGeom prst="rect">
            <a:avLst/>
          </a:prstGeom>
        </p:spPr>
      </p:pic>
      <p:sp>
        <p:nvSpPr>
          <p:cNvPr id="13" name="Title 1">
            <a:extLst>
              <a:ext uri="{FF2B5EF4-FFF2-40B4-BE49-F238E27FC236}">
                <a16:creationId xmlns:a16="http://schemas.microsoft.com/office/drawing/2014/main" id="{94096E39-3EB8-1722-BAAE-8650C68FC70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sp>
        <p:nvSpPr>
          <p:cNvPr id="14" name="TextBox 13">
            <a:extLst>
              <a:ext uri="{FF2B5EF4-FFF2-40B4-BE49-F238E27FC236}">
                <a16:creationId xmlns:a16="http://schemas.microsoft.com/office/drawing/2014/main" id="{D9340FEC-B98D-77C5-F88A-9F249793DAEE}"/>
              </a:ext>
            </a:extLst>
          </p:cNvPr>
          <p:cNvSpPr txBox="1"/>
          <p:nvPr/>
        </p:nvSpPr>
        <p:spPr>
          <a:xfrm>
            <a:off x="1587260" y="6054817"/>
            <a:ext cx="1451231" cy="369332"/>
          </a:xfrm>
          <a:prstGeom prst="rect">
            <a:avLst/>
          </a:prstGeom>
          <a:noFill/>
        </p:spPr>
        <p:txBody>
          <a:bodyPr wrap="none" rtlCol="0">
            <a:spAutoFit/>
          </a:bodyPr>
          <a:lstStyle/>
          <a:p>
            <a:r>
              <a:rPr lang="en-AE" dirty="0"/>
              <a:t>CHICKENPOX</a:t>
            </a:r>
          </a:p>
        </p:txBody>
      </p:sp>
      <p:sp>
        <p:nvSpPr>
          <p:cNvPr id="15" name="TextBox 14">
            <a:extLst>
              <a:ext uri="{FF2B5EF4-FFF2-40B4-BE49-F238E27FC236}">
                <a16:creationId xmlns:a16="http://schemas.microsoft.com/office/drawing/2014/main" id="{1F0B3AE3-DC88-3C6F-E0F3-81925BA75CD4}"/>
              </a:ext>
            </a:extLst>
          </p:cNvPr>
          <p:cNvSpPr txBox="1"/>
          <p:nvPr/>
        </p:nvSpPr>
        <p:spPr>
          <a:xfrm>
            <a:off x="5814204" y="6055743"/>
            <a:ext cx="755271" cy="369332"/>
          </a:xfrm>
          <a:prstGeom prst="rect">
            <a:avLst/>
          </a:prstGeom>
          <a:noFill/>
        </p:spPr>
        <p:txBody>
          <a:bodyPr wrap="none" rtlCol="0">
            <a:spAutoFit/>
          </a:bodyPr>
          <a:lstStyle/>
          <a:p>
            <a:r>
              <a:rPr lang="en-AE" dirty="0"/>
              <a:t>WART</a:t>
            </a:r>
          </a:p>
        </p:txBody>
      </p:sp>
      <p:sp>
        <p:nvSpPr>
          <p:cNvPr id="16" name="TextBox 15">
            <a:extLst>
              <a:ext uri="{FF2B5EF4-FFF2-40B4-BE49-F238E27FC236}">
                <a16:creationId xmlns:a16="http://schemas.microsoft.com/office/drawing/2014/main" id="{96368E12-235C-FAA4-F7D9-AB99BB4BFE87}"/>
              </a:ext>
            </a:extLst>
          </p:cNvPr>
          <p:cNvSpPr txBox="1"/>
          <p:nvPr/>
        </p:nvSpPr>
        <p:spPr>
          <a:xfrm>
            <a:off x="9018157" y="5989994"/>
            <a:ext cx="1662635" cy="369332"/>
          </a:xfrm>
          <a:prstGeom prst="rect">
            <a:avLst/>
          </a:prstGeom>
          <a:noFill/>
        </p:spPr>
        <p:txBody>
          <a:bodyPr wrap="none" rtlCol="0">
            <a:spAutoFit/>
          </a:bodyPr>
          <a:lstStyle/>
          <a:p>
            <a:r>
              <a:rPr lang="en-AE" dirty="0"/>
              <a:t>HERPES ZOSTER</a:t>
            </a:r>
          </a:p>
        </p:txBody>
      </p:sp>
    </p:spTree>
    <p:extLst>
      <p:ext uri="{BB962C8B-B14F-4D97-AF65-F5344CB8AC3E}">
        <p14:creationId xmlns:p14="http://schemas.microsoft.com/office/powerpoint/2010/main" val="182224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3F69A-7254-FE1F-2DED-24C9F39284A7}"/>
              </a:ext>
            </a:extLst>
          </p:cNvPr>
          <p:cNvSpPr>
            <a:spLocks noGrp="1"/>
          </p:cNvSpPr>
          <p:nvPr>
            <p:ph idx="1"/>
          </p:nvPr>
        </p:nvSpPr>
        <p:spPr>
          <a:xfrm>
            <a:off x="822333" y="1674004"/>
            <a:ext cx="10364452" cy="5005257"/>
          </a:xfrm>
        </p:spPr>
        <p:txBody>
          <a:bodyPr>
            <a:noAutofit/>
          </a:bodyPr>
          <a:lstStyle/>
          <a:p>
            <a:r>
              <a:rPr lang="en-US" sz="2400" b="1" cap="none" dirty="0">
                <a:cs typeface="Al Nile" pitchFamily="2" charset="-78"/>
              </a:rPr>
              <a:t>Skin types:</a:t>
            </a:r>
          </a:p>
          <a:p>
            <a:pPr>
              <a:buFont typeface="Courier New" panose="02070309020205020404" pitchFamily="49" charset="0"/>
              <a:buChar char="o"/>
            </a:pPr>
            <a:r>
              <a:rPr lang="en-US" sz="2400" cap="none" dirty="0">
                <a:cs typeface="Al Nile" pitchFamily="2" charset="-78"/>
              </a:rPr>
              <a:t>The 4 main skin types </a:t>
            </a:r>
          </a:p>
          <a:p>
            <a:pPr>
              <a:buFont typeface="Courier New" panose="02070309020205020404" pitchFamily="49" charset="0"/>
              <a:buChar char="o"/>
            </a:pPr>
            <a:r>
              <a:rPr lang="en-US" sz="2400" cap="none" dirty="0">
                <a:cs typeface="Al Nile" pitchFamily="2" charset="-78"/>
              </a:rPr>
              <a:t>How to identify each skin type</a:t>
            </a:r>
          </a:p>
          <a:p>
            <a:r>
              <a:rPr lang="en-US" sz="2400" b="1" cap="none" dirty="0">
                <a:cs typeface="Al Nile" pitchFamily="2" charset="-78"/>
              </a:rPr>
              <a:t>Skin blemishes:</a:t>
            </a:r>
          </a:p>
          <a:p>
            <a:pPr>
              <a:buFont typeface="Courier New" panose="02070309020205020404" pitchFamily="49" charset="0"/>
              <a:buChar char="o"/>
            </a:pPr>
            <a:r>
              <a:rPr lang="en-US" sz="2400" cap="none" dirty="0">
                <a:cs typeface="Al Nile" pitchFamily="2" charset="-78"/>
              </a:rPr>
              <a:t>Hypo-pigmentations </a:t>
            </a:r>
          </a:p>
          <a:p>
            <a:pPr>
              <a:buFont typeface="Courier New" panose="02070309020205020404" pitchFamily="49" charset="0"/>
              <a:buChar char="o"/>
            </a:pPr>
            <a:r>
              <a:rPr lang="en-US" sz="2400" cap="none" dirty="0">
                <a:cs typeface="Al Nile" pitchFamily="2" charset="-78"/>
              </a:rPr>
              <a:t>Keloids </a:t>
            </a:r>
          </a:p>
          <a:p>
            <a:pPr>
              <a:buFont typeface="Courier New" panose="02070309020205020404" pitchFamily="49" charset="0"/>
              <a:buChar char="o"/>
            </a:pPr>
            <a:r>
              <a:rPr lang="en-US" sz="2400" cap="none" dirty="0">
                <a:cs typeface="Al Nile" pitchFamily="2" charset="-78"/>
              </a:rPr>
              <a:t>Crows feet </a:t>
            </a:r>
          </a:p>
          <a:p>
            <a:r>
              <a:rPr lang="en-US" sz="2400" b="1" cap="none" dirty="0">
                <a:cs typeface="Al Nile" pitchFamily="2" charset="-78"/>
              </a:rPr>
              <a:t>Ph balance</a:t>
            </a:r>
          </a:p>
          <a:p>
            <a:r>
              <a:rPr lang="en-US" sz="2400" b="1" cap="none" dirty="0">
                <a:cs typeface="Al Nile" pitchFamily="2" charset="-78"/>
              </a:rPr>
              <a:t>Skin analysis  </a:t>
            </a:r>
          </a:p>
          <a:p>
            <a:endParaRPr lang="en-US" sz="2400" cap="none" dirty="0"/>
          </a:p>
          <a:p>
            <a:endParaRPr lang="en-AE" sz="2400" cap="none" dirty="0"/>
          </a:p>
        </p:txBody>
      </p:sp>
      <p:sp>
        <p:nvSpPr>
          <p:cNvPr id="4" name="Title 1">
            <a:extLst>
              <a:ext uri="{FF2B5EF4-FFF2-40B4-BE49-F238E27FC236}">
                <a16:creationId xmlns:a16="http://schemas.microsoft.com/office/drawing/2014/main" id="{8ECA153D-E147-55D4-79A1-4561D7BFD8F4}"/>
              </a:ext>
            </a:extLst>
          </p:cNvPr>
          <p:cNvSpPr>
            <a:spLocks noGrp="1"/>
          </p:cNvSpPr>
          <p:nvPr>
            <p:ph type="title"/>
          </p:nvPr>
        </p:nvSpPr>
        <p:spPr>
          <a:xfrm>
            <a:off x="822335" y="320041"/>
            <a:ext cx="10364451" cy="1245870"/>
          </a:xfrm>
          <a:solidFill>
            <a:schemeClr val="accent1">
              <a:lumMod val="50000"/>
            </a:schemeClr>
          </a:solidFill>
        </p:spPr>
        <p:txBody>
          <a:bodyPr/>
          <a:lstStyle/>
          <a:p>
            <a:pPr algn="ctr"/>
            <a:r>
              <a:rPr lang="en-US" sz="3600" b="1" dirty="0">
                <a:solidFill>
                  <a:schemeClr val="bg1"/>
                </a:solidFill>
                <a:latin typeface="+mn-lt"/>
              </a:rPr>
              <a:t>LEVEL 1 </a:t>
            </a:r>
            <a:endParaRPr lang="en-US" b="1" dirty="0">
              <a:solidFill>
                <a:schemeClr val="bg1"/>
              </a:solidFill>
              <a:latin typeface="+mn-lt"/>
            </a:endParaRPr>
          </a:p>
        </p:txBody>
      </p:sp>
      <p:pic>
        <p:nvPicPr>
          <p:cNvPr id="5" name="Picture 4" descr="Logo, company name&#10;&#10;Description automatically generated">
            <a:extLst>
              <a:ext uri="{FF2B5EF4-FFF2-40B4-BE49-F238E27FC236}">
                <a16:creationId xmlns:a16="http://schemas.microsoft.com/office/drawing/2014/main" id="{5F1372F1-3C5B-F7DF-1F75-4BAE47964C4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3916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E04D9-A96F-CD6B-4BBF-28A354350BAF}"/>
              </a:ext>
            </a:extLst>
          </p:cNvPr>
          <p:cNvSpPr>
            <a:spLocks noGrp="1"/>
          </p:cNvSpPr>
          <p:nvPr>
            <p:ph idx="1"/>
          </p:nvPr>
        </p:nvSpPr>
        <p:spPr>
          <a:xfrm>
            <a:off x="913775" y="2367093"/>
            <a:ext cx="10364452" cy="4490907"/>
          </a:xfrm>
        </p:spPr>
        <p:txBody>
          <a:bodyPr>
            <a:normAutofit/>
          </a:bodyPr>
          <a:lstStyle/>
          <a:p>
            <a:pPr marL="0" indent="0" algn="l">
              <a:buNone/>
            </a:pPr>
            <a:r>
              <a:rPr lang="en-US" sz="2400" cap="none" dirty="0">
                <a:solidFill>
                  <a:schemeClr val="accent1">
                    <a:lumMod val="75000"/>
                  </a:schemeClr>
                </a:solidFill>
              </a:rPr>
              <a:t>3) </a:t>
            </a:r>
            <a:r>
              <a:rPr lang="en-US" sz="2400" i="0" cap="none" dirty="0">
                <a:solidFill>
                  <a:schemeClr val="accent1">
                    <a:lumMod val="75000"/>
                  </a:schemeClr>
                </a:solidFill>
                <a:effectLst/>
              </a:rPr>
              <a:t> Fungal Skin Infections:</a:t>
            </a:r>
            <a:endParaRPr lang="en-US" sz="2400" b="1" i="0" cap="none" dirty="0">
              <a:solidFill>
                <a:srgbClr val="231F20"/>
              </a:solidFill>
              <a:effectLst/>
            </a:endParaRPr>
          </a:p>
          <a:p>
            <a:pPr marL="0" indent="0" algn="l">
              <a:buNone/>
            </a:pPr>
            <a:r>
              <a:rPr lang="en-US" sz="2400" b="0" i="0" cap="none" dirty="0">
                <a:effectLst/>
              </a:rPr>
              <a:t>These types of skin infections are caused by a fungus and are most likely to develop in damp areas of the body, such as the feet or armpit. And these infections are typically non-life-threatening.</a:t>
            </a:r>
          </a:p>
          <a:p>
            <a:pPr marL="0" indent="0" algn="l">
              <a:buNone/>
            </a:pPr>
            <a:r>
              <a:rPr lang="en-US" sz="2400" b="0" i="0" cap="none" dirty="0">
                <a:effectLst/>
              </a:rPr>
              <a:t>Different types of fungal infections:</a:t>
            </a:r>
          </a:p>
          <a:p>
            <a:pPr algn="l">
              <a:buFont typeface="arial" panose="020B0604020202020204" pitchFamily="34" charset="0"/>
              <a:buChar char="•"/>
            </a:pPr>
            <a:r>
              <a:rPr lang="en-US" sz="2400" cap="none" dirty="0"/>
              <a:t>Nail fungus </a:t>
            </a:r>
          </a:p>
          <a:p>
            <a:pPr algn="l">
              <a:buFont typeface="arial" panose="020B0604020202020204" pitchFamily="34" charset="0"/>
              <a:buChar char="•"/>
            </a:pPr>
            <a:r>
              <a:rPr lang="en-US" sz="2400" b="0" i="0" cap="none" dirty="0">
                <a:effectLst/>
              </a:rPr>
              <a:t>Ringworm </a:t>
            </a:r>
          </a:p>
          <a:p>
            <a:pPr algn="l">
              <a:buFont typeface="arial" panose="020B0604020202020204" pitchFamily="34" charset="0"/>
              <a:buChar char="•"/>
            </a:pPr>
            <a:r>
              <a:rPr lang="en-US" sz="2400" b="0" i="0" cap="none" dirty="0">
                <a:effectLst/>
              </a:rPr>
              <a:t>ORAL THRUSH</a:t>
            </a:r>
          </a:p>
          <a:p>
            <a:pPr marL="0" indent="0">
              <a:buNone/>
            </a:pPr>
            <a:endParaRPr lang="en-AE" sz="2400" cap="none" dirty="0"/>
          </a:p>
        </p:txBody>
      </p:sp>
      <p:sp>
        <p:nvSpPr>
          <p:cNvPr id="4" name="Title 1">
            <a:extLst>
              <a:ext uri="{FF2B5EF4-FFF2-40B4-BE49-F238E27FC236}">
                <a16:creationId xmlns:a16="http://schemas.microsoft.com/office/drawing/2014/main" id="{61580688-7357-7ACE-1371-C1BD0EA7553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DBB3531-01EE-24D8-47FD-562ECC28ABF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763858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person's mouth&#10;&#10;Description automatically generated with medium confidence">
            <a:extLst>
              <a:ext uri="{FF2B5EF4-FFF2-40B4-BE49-F238E27FC236}">
                <a16:creationId xmlns:a16="http://schemas.microsoft.com/office/drawing/2014/main" id="{4CCFB178-467D-EFEB-E94C-9CBAE0579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3367316"/>
            <a:ext cx="2847342" cy="2551981"/>
          </a:xfrm>
        </p:spPr>
      </p:pic>
      <p:sp>
        <p:nvSpPr>
          <p:cNvPr id="4" name="Title 1">
            <a:extLst>
              <a:ext uri="{FF2B5EF4-FFF2-40B4-BE49-F238E27FC236}">
                <a16:creationId xmlns:a16="http://schemas.microsoft.com/office/drawing/2014/main" id="{92074366-8B3C-4CC1-841A-26F68769C3E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Type of infections</a:t>
            </a:r>
            <a:br>
              <a:rPr lang="en-US" sz="4000" b="1" dirty="0">
                <a:solidFill>
                  <a:schemeClr val="bg1"/>
                </a:solidFill>
                <a:latin typeface="+mn-lt"/>
              </a:rPr>
            </a:br>
            <a:endParaRPr lang="en-GB" sz="4000" b="1" dirty="0">
              <a:solidFill>
                <a:schemeClr val="bg1"/>
              </a:solidFill>
              <a:latin typeface="+mn-lt"/>
            </a:endParaRPr>
          </a:p>
        </p:txBody>
      </p:sp>
      <p:pic>
        <p:nvPicPr>
          <p:cNvPr id="8" name="Picture 7" descr="A close-up of a person's skin&#10;&#10;Description automatically generated with low confidence">
            <a:extLst>
              <a:ext uri="{FF2B5EF4-FFF2-40B4-BE49-F238E27FC236}">
                <a16:creationId xmlns:a16="http://schemas.microsoft.com/office/drawing/2014/main" id="{AFD4E3D7-1F32-99A0-80D7-2BD173E3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531" y="3367316"/>
            <a:ext cx="3834944" cy="2551981"/>
          </a:xfrm>
          <a:prstGeom prst="rect">
            <a:avLst/>
          </a:prstGeom>
        </p:spPr>
      </p:pic>
      <p:pic>
        <p:nvPicPr>
          <p:cNvPr id="10" name="Picture 9" descr="A picture containing accessory, cosmetic&#10;&#10;Description automatically generated">
            <a:extLst>
              <a:ext uri="{FF2B5EF4-FFF2-40B4-BE49-F238E27FC236}">
                <a16:creationId xmlns:a16="http://schemas.microsoft.com/office/drawing/2014/main" id="{88A47EA8-12E3-4C1D-F5A9-A9C5BBD19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773" y="3428999"/>
            <a:ext cx="3480616" cy="2490297"/>
          </a:xfrm>
          <a:prstGeom prst="rect">
            <a:avLst/>
          </a:prstGeom>
        </p:spPr>
      </p:pic>
      <p:sp>
        <p:nvSpPr>
          <p:cNvPr id="12" name="TextBox 11">
            <a:extLst>
              <a:ext uri="{FF2B5EF4-FFF2-40B4-BE49-F238E27FC236}">
                <a16:creationId xmlns:a16="http://schemas.microsoft.com/office/drawing/2014/main" id="{296EC324-AB2E-B498-8D3B-3D2BD31689DD}"/>
              </a:ext>
            </a:extLst>
          </p:cNvPr>
          <p:cNvSpPr txBox="1"/>
          <p:nvPr/>
        </p:nvSpPr>
        <p:spPr>
          <a:xfrm>
            <a:off x="1413013" y="6147123"/>
            <a:ext cx="1519968" cy="369332"/>
          </a:xfrm>
          <a:prstGeom prst="rect">
            <a:avLst/>
          </a:prstGeom>
          <a:noFill/>
        </p:spPr>
        <p:txBody>
          <a:bodyPr wrap="none" rtlCol="0">
            <a:spAutoFit/>
          </a:bodyPr>
          <a:lstStyle/>
          <a:p>
            <a:r>
              <a:rPr lang="en-AE" dirty="0"/>
              <a:t>ORAL THRUSH</a:t>
            </a:r>
          </a:p>
        </p:txBody>
      </p:sp>
      <p:sp>
        <p:nvSpPr>
          <p:cNvPr id="13" name="TextBox 12">
            <a:extLst>
              <a:ext uri="{FF2B5EF4-FFF2-40B4-BE49-F238E27FC236}">
                <a16:creationId xmlns:a16="http://schemas.microsoft.com/office/drawing/2014/main" id="{A479BC5A-AC5C-31EE-F421-DB932709CF90}"/>
              </a:ext>
            </a:extLst>
          </p:cNvPr>
          <p:cNvSpPr txBox="1"/>
          <p:nvPr/>
        </p:nvSpPr>
        <p:spPr>
          <a:xfrm>
            <a:off x="5314653" y="6233387"/>
            <a:ext cx="1380699" cy="369332"/>
          </a:xfrm>
          <a:prstGeom prst="rect">
            <a:avLst/>
          </a:prstGeom>
          <a:noFill/>
        </p:spPr>
        <p:txBody>
          <a:bodyPr wrap="none" rtlCol="0">
            <a:spAutoFit/>
          </a:bodyPr>
          <a:lstStyle/>
          <a:p>
            <a:r>
              <a:rPr lang="en-AE" dirty="0"/>
              <a:t>RINGWORM</a:t>
            </a:r>
          </a:p>
        </p:txBody>
      </p:sp>
      <p:sp>
        <p:nvSpPr>
          <p:cNvPr id="14" name="TextBox 13">
            <a:extLst>
              <a:ext uri="{FF2B5EF4-FFF2-40B4-BE49-F238E27FC236}">
                <a16:creationId xmlns:a16="http://schemas.microsoft.com/office/drawing/2014/main" id="{5C846294-2A89-6848-DD9C-627CDA4E6718}"/>
              </a:ext>
            </a:extLst>
          </p:cNvPr>
          <p:cNvSpPr txBox="1"/>
          <p:nvPr/>
        </p:nvSpPr>
        <p:spPr>
          <a:xfrm>
            <a:off x="9381232" y="6193289"/>
            <a:ext cx="1397755" cy="646331"/>
          </a:xfrm>
          <a:prstGeom prst="rect">
            <a:avLst/>
          </a:prstGeom>
          <a:noFill/>
        </p:spPr>
        <p:txBody>
          <a:bodyPr wrap="none" rtlCol="0">
            <a:spAutoFit/>
          </a:bodyPr>
          <a:lstStyle/>
          <a:p>
            <a:r>
              <a:rPr lang="en-US" dirty="0">
                <a:solidFill>
                  <a:srgbClr val="231F20"/>
                </a:solidFill>
                <a:latin typeface="Proxima Nova"/>
              </a:rPr>
              <a:t>Nail fungus </a:t>
            </a:r>
          </a:p>
          <a:p>
            <a:endParaRPr lang="en-AE" dirty="0"/>
          </a:p>
        </p:txBody>
      </p:sp>
    </p:spTree>
    <p:extLst>
      <p:ext uri="{BB962C8B-B14F-4D97-AF65-F5344CB8AC3E}">
        <p14:creationId xmlns:p14="http://schemas.microsoft.com/office/powerpoint/2010/main" val="1673786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D12A7-69C0-B092-1C2C-AEFFAE6ECCC0}"/>
              </a:ext>
            </a:extLst>
          </p:cNvPr>
          <p:cNvSpPr>
            <a:spLocks noGrp="1"/>
          </p:cNvSpPr>
          <p:nvPr>
            <p:ph idx="1"/>
          </p:nvPr>
        </p:nvSpPr>
        <p:spPr>
          <a:xfrm>
            <a:off x="913774" y="2439510"/>
            <a:ext cx="10364452" cy="4353175"/>
          </a:xfrm>
        </p:spPr>
        <p:txBody>
          <a:bodyPr>
            <a:normAutofit/>
          </a:bodyPr>
          <a:lstStyle/>
          <a:p>
            <a:pPr marL="0" indent="0">
              <a:buNone/>
            </a:pPr>
            <a:r>
              <a:rPr lang="en-GB" sz="2400" cap="none" dirty="0">
                <a:cs typeface="Al Nile" pitchFamily="2" charset="-78"/>
              </a:rPr>
              <a:t>A good working knowledge of the underlying structure and function of the bones, muscles and physiological system of the body will help you increase the benefits of the therapies you provide to your clients.</a:t>
            </a:r>
          </a:p>
          <a:p>
            <a:pPr marL="0" indent="0">
              <a:buNone/>
            </a:pPr>
            <a:r>
              <a:rPr lang="en-US" sz="2400" i="0" cap="none" dirty="0">
                <a:effectLst/>
                <a:cs typeface="Al Nile" pitchFamily="2" charset="-78"/>
              </a:rPr>
              <a:t>The skin is the largest organ in the body, made of water, protein, fats and minerals.</a:t>
            </a:r>
          </a:p>
          <a:p>
            <a:pPr marL="0" indent="0">
              <a:buNone/>
            </a:pPr>
            <a:endParaRPr lang="en-US" sz="2400" i="0" cap="none" dirty="0">
              <a:solidFill>
                <a:srgbClr val="202124"/>
              </a:solidFill>
              <a:effectLst/>
            </a:endParaRPr>
          </a:p>
          <a:p>
            <a:pPr marL="0" indent="0">
              <a:buNone/>
            </a:pPr>
            <a:endParaRPr lang="en-AE" sz="2400" cap="none" dirty="0"/>
          </a:p>
        </p:txBody>
      </p:sp>
      <p:sp>
        <p:nvSpPr>
          <p:cNvPr id="4" name="Title 1">
            <a:extLst>
              <a:ext uri="{FF2B5EF4-FFF2-40B4-BE49-F238E27FC236}">
                <a16:creationId xmlns:a16="http://schemas.microsoft.com/office/drawing/2014/main" id="{A9CB49D4-9982-6BB3-1DC0-3C446F18872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anatomy </a:t>
            </a:r>
            <a:br>
              <a:rPr lang="en-US" sz="4000" b="1" dirty="0">
                <a:solidFill>
                  <a:schemeClr val="bg1"/>
                </a:solidFill>
                <a:latin typeface="+mn-lt"/>
              </a:rPr>
            </a:br>
            <a:endParaRPr lang="en-GB" sz="4000" b="1" dirty="0">
              <a:solidFill>
                <a:schemeClr val="bg1"/>
              </a:solidFill>
              <a:latin typeface="+mn-lt"/>
            </a:endParaRPr>
          </a:p>
        </p:txBody>
      </p:sp>
      <p:sp>
        <p:nvSpPr>
          <p:cNvPr id="5" name="Rectangle: Rounded Corners 7">
            <a:extLst>
              <a:ext uri="{FF2B5EF4-FFF2-40B4-BE49-F238E27FC236}">
                <a16:creationId xmlns:a16="http://schemas.microsoft.com/office/drawing/2014/main" id="{662D0AE4-FF9D-9EB1-E0D4-298E765C631E}"/>
              </a:ext>
            </a:extLst>
          </p:cNvPr>
          <p:cNvSpPr/>
          <p:nvPr/>
        </p:nvSpPr>
        <p:spPr>
          <a:xfrm>
            <a:off x="1069675" y="4572000"/>
            <a:ext cx="9498176" cy="1946366"/>
          </a:xfrm>
          <a:prstGeom prst="roundRect">
            <a:avLst/>
          </a:prstGeom>
          <a:solidFill>
            <a:schemeClr val="bg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indent="0">
              <a:buNone/>
            </a:pPr>
            <a:endParaRPr lang="en-GB" sz="2400" b="1" dirty="0">
              <a:solidFill>
                <a:schemeClr val="accent1">
                  <a:lumMod val="75000"/>
                </a:schemeClr>
              </a:solidFill>
            </a:endParaRPr>
          </a:p>
          <a:p>
            <a:pPr marL="0" indent="0">
              <a:buNone/>
            </a:pPr>
            <a:r>
              <a:rPr lang="en-GB" sz="2400" b="1" dirty="0">
                <a:solidFill>
                  <a:schemeClr val="accent1">
                    <a:lumMod val="75000"/>
                  </a:schemeClr>
                </a:solidFill>
              </a:rPr>
              <a:t>Meaning of the following:</a:t>
            </a:r>
          </a:p>
          <a:p>
            <a:pPr marL="0" indent="0">
              <a:buNone/>
            </a:pPr>
            <a:r>
              <a:rPr lang="en-GB" sz="2400" b="1" dirty="0">
                <a:solidFill>
                  <a:schemeClr val="accent1">
                    <a:lumMod val="75000"/>
                  </a:schemeClr>
                </a:solidFill>
              </a:rPr>
              <a:t>Anatomy: </a:t>
            </a:r>
            <a:r>
              <a:rPr lang="en-GB" sz="2400" dirty="0">
                <a:solidFill>
                  <a:schemeClr val="accent1">
                    <a:lumMod val="75000"/>
                  </a:schemeClr>
                </a:solidFill>
              </a:rPr>
              <a:t>Study of the body structure.</a:t>
            </a:r>
          </a:p>
          <a:p>
            <a:pPr marL="0" indent="0">
              <a:buNone/>
            </a:pPr>
            <a:r>
              <a:rPr lang="en-GB" sz="2400" b="1" dirty="0">
                <a:solidFill>
                  <a:schemeClr val="accent1">
                    <a:lumMod val="75000"/>
                  </a:schemeClr>
                </a:solidFill>
              </a:rPr>
              <a:t>Physiology: </a:t>
            </a:r>
            <a:r>
              <a:rPr lang="en-GB" sz="2400" dirty="0">
                <a:solidFill>
                  <a:schemeClr val="accent1">
                    <a:lumMod val="75000"/>
                  </a:schemeClr>
                </a:solidFill>
              </a:rPr>
              <a:t>Study of the body function.</a:t>
            </a:r>
          </a:p>
          <a:p>
            <a:pPr marL="0" indent="0">
              <a:buNone/>
            </a:pPr>
            <a:r>
              <a:rPr lang="en-GB" sz="2400" b="1" dirty="0">
                <a:solidFill>
                  <a:schemeClr val="accent1">
                    <a:lumMod val="75000"/>
                  </a:schemeClr>
                </a:solidFill>
              </a:rPr>
              <a:t>Dermatology: </a:t>
            </a:r>
            <a:r>
              <a:rPr lang="en-GB" sz="2400" dirty="0">
                <a:solidFill>
                  <a:schemeClr val="accent1">
                    <a:lumMod val="75000"/>
                  </a:schemeClr>
                </a:solidFill>
              </a:rPr>
              <a:t>The scientific study of the skin and its disease and disorders.</a:t>
            </a:r>
          </a:p>
          <a:p>
            <a:pPr algn="ctr"/>
            <a:endParaRPr lang="en-GB" sz="2400" dirty="0"/>
          </a:p>
        </p:txBody>
      </p:sp>
      <p:pic>
        <p:nvPicPr>
          <p:cNvPr id="2" name="Picture 1" descr="Logo, company name&#10;&#10;Description automatically generated">
            <a:extLst>
              <a:ext uri="{FF2B5EF4-FFF2-40B4-BE49-F238E27FC236}">
                <a16:creationId xmlns:a16="http://schemas.microsoft.com/office/drawing/2014/main" id="{C04AFA07-788B-05B5-5E67-F0B70F5E64FA}"/>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622705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7DEC0-71AD-F583-F160-7C6E27264EF1}"/>
              </a:ext>
            </a:extLst>
          </p:cNvPr>
          <p:cNvSpPr>
            <a:spLocks noGrp="1"/>
          </p:cNvSpPr>
          <p:nvPr>
            <p:ph idx="1"/>
          </p:nvPr>
        </p:nvSpPr>
        <p:spPr>
          <a:xfrm>
            <a:off x="913775" y="2367093"/>
            <a:ext cx="10364452" cy="3872390"/>
          </a:xfrm>
        </p:spPr>
        <p:txBody>
          <a:bodyPr>
            <a:noAutofit/>
          </a:bodyPr>
          <a:lstStyle/>
          <a:p>
            <a:pPr marL="0" indent="0">
              <a:lnSpc>
                <a:spcPct val="100000"/>
              </a:lnSpc>
              <a:buNone/>
            </a:pPr>
            <a:r>
              <a:rPr lang="en-GB" sz="2400" cap="none" dirty="0">
                <a:cs typeface="Al Nile" pitchFamily="2" charset="-78"/>
              </a:rPr>
              <a:t>The skin is the largest and most complex organ in the body. In an average adult the skin covers about 2 square meters and makes up about 12 – 15% of the total body mass. </a:t>
            </a:r>
          </a:p>
          <a:p>
            <a:pPr marL="0" indent="0">
              <a:lnSpc>
                <a:spcPct val="100000"/>
              </a:lnSpc>
              <a:buNone/>
            </a:pPr>
            <a:r>
              <a:rPr lang="en-GB" sz="2400" cap="none" dirty="0">
                <a:cs typeface="Al Nile" pitchFamily="2" charset="-78"/>
              </a:rPr>
              <a:t>The skin covers the whole body, is water- resistant and has many functions including protecting and shaping the body.  </a:t>
            </a:r>
          </a:p>
          <a:p>
            <a:pPr marL="0" indent="0">
              <a:lnSpc>
                <a:spcPct val="100000"/>
              </a:lnSpc>
              <a:buNone/>
            </a:pPr>
            <a:r>
              <a:rPr lang="en-GB" sz="2400" b="1" cap="none" dirty="0"/>
              <a:t>There are 3 layers:</a:t>
            </a:r>
          </a:p>
          <a:p>
            <a:pPr marL="0" indent="0">
              <a:lnSpc>
                <a:spcPct val="100000"/>
              </a:lnSpc>
              <a:buNone/>
            </a:pPr>
            <a:r>
              <a:rPr lang="en-GB" sz="2400" b="1" cap="none" dirty="0">
                <a:solidFill>
                  <a:schemeClr val="accent1">
                    <a:lumMod val="75000"/>
                  </a:schemeClr>
                </a:solidFill>
              </a:rPr>
              <a:t>1) The Epidermis</a:t>
            </a:r>
          </a:p>
          <a:p>
            <a:pPr marL="0" indent="0">
              <a:lnSpc>
                <a:spcPct val="100000"/>
              </a:lnSpc>
              <a:buNone/>
            </a:pPr>
            <a:r>
              <a:rPr lang="en-GB" sz="2400" b="1" cap="none" dirty="0">
                <a:solidFill>
                  <a:schemeClr val="accent1">
                    <a:lumMod val="75000"/>
                  </a:schemeClr>
                </a:solidFill>
              </a:rPr>
              <a:t>2) Dermis </a:t>
            </a:r>
          </a:p>
          <a:p>
            <a:pPr marL="0" indent="0">
              <a:lnSpc>
                <a:spcPct val="100000"/>
              </a:lnSpc>
              <a:buNone/>
            </a:pPr>
            <a:r>
              <a:rPr lang="en-GB" sz="2400" b="1" cap="none" dirty="0">
                <a:solidFill>
                  <a:schemeClr val="accent1">
                    <a:lumMod val="75000"/>
                  </a:schemeClr>
                </a:solidFill>
              </a:rPr>
              <a:t>3) Subcutaneous layer ( hypodermis)</a:t>
            </a:r>
          </a:p>
          <a:p>
            <a:pPr marL="0" indent="0">
              <a:lnSpc>
                <a:spcPct val="100000"/>
              </a:lnSpc>
              <a:buNone/>
            </a:pPr>
            <a:endParaRPr lang="en-GB" sz="2400" cap="none" dirty="0"/>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7F97C109-6EB9-BBD7-D5BA-FE5D2FC33EA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anatomy </a:t>
            </a: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8722026-0B98-CA73-7350-4F8A8D73C61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814665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15859-B8E4-4A52-892B-EBBB080E5493}"/>
              </a:ext>
            </a:extLst>
          </p:cNvPr>
          <p:cNvSpPr>
            <a:spLocks noGrp="1"/>
          </p:cNvSpPr>
          <p:nvPr>
            <p:ph idx="1"/>
          </p:nvPr>
        </p:nvSpPr>
        <p:spPr>
          <a:xfrm>
            <a:off x="838200" y="1971398"/>
            <a:ext cx="10515600" cy="4351338"/>
          </a:xfrm>
        </p:spPr>
        <p:txBody>
          <a:bodyPr>
            <a:normAutofit/>
          </a:bodyPr>
          <a:lstStyle/>
          <a:p>
            <a:pPr marL="0" indent="0">
              <a:buNone/>
            </a:pPr>
            <a:endParaRPr lang="en-GB" sz="1500" dirty="0"/>
          </a:p>
          <a:p>
            <a:pPr marL="0" indent="0">
              <a:buNone/>
            </a:pPr>
            <a:endParaRPr lang="en-GB" sz="1500" dirty="0"/>
          </a:p>
        </p:txBody>
      </p:sp>
      <p:sp>
        <p:nvSpPr>
          <p:cNvPr id="2" name="Title 1">
            <a:extLst>
              <a:ext uri="{FF2B5EF4-FFF2-40B4-BE49-F238E27FC236}">
                <a16:creationId xmlns:a16="http://schemas.microsoft.com/office/drawing/2014/main" id="{17E5A882-8250-D9B7-EC3B-BD3DC078F434}"/>
              </a:ext>
            </a:extLst>
          </p:cNvPr>
          <p:cNvSpPr txBox="1">
            <a:spLocks noGrp="1"/>
          </p:cNvSpPr>
          <p:nvPr>
            <p:ph type="title"/>
          </p:nvPr>
        </p:nvSpPr>
        <p:spPr>
          <a:xfrm>
            <a:off x="913774" y="535264"/>
            <a:ext cx="10364451" cy="1596177"/>
          </a:xfrm>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anatomy </a:t>
            </a:r>
            <a:br>
              <a:rPr lang="en-US" sz="4000" b="1" dirty="0">
                <a:solidFill>
                  <a:schemeClr val="bg1"/>
                </a:solidFill>
                <a:latin typeface="+mn-lt"/>
              </a:rPr>
            </a:br>
            <a:endParaRPr lang="en-GB" sz="4000" b="1" dirty="0">
              <a:solidFill>
                <a:schemeClr val="bg1"/>
              </a:solidFill>
              <a:latin typeface="+mn-lt"/>
            </a:endParaRPr>
          </a:p>
        </p:txBody>
      </p:sp>
      <p:pic>
        <p:nvPicPr>
          <p:cNvPr id="14" name="Picture 13" descr="Diagram&#10;&#10;Description automatically generated">
            <a:extLst>
              <a:ext uri="{FF2B5EF4-FFF2-40B4-BE49-F238E27FC236}">
                <a16:creationId xmlns:a16="http://schemas.microsoft.com/office/drawing/2014/main" id="{8568F064-AFBD-BACC-E632-921D232C2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725" y="2354172"/>
            <a:ext cx="6261100" cy="4254500"/>
          </a:xfrm>
          <a:prstGeom prst="rect">
            <a:avLst/>
          </a:prstGeom>
        </p:spPr>
      </p:pic>
    </p:spTree>
    <p:extLst>
      <p:ext uri="{BB962C8B-B14F-4D97-AF65-F5344CB8AC3E}">
        <p14:creationId xmlns:p14="http://schemas.microsoft.com/office/powerpoint/2010/main" val="267803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2E109-65E2-412C-B96F-D2BE5884215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r>
              <a:rPr lang="en-US" sz="4000" b="1" dirty="0">
                <a:solidFill>
                  <a:schemeClr val="bg1"/>
                </a:solidFill>
                <a:latin typeface="+mn-lt"/>
              </a:rPr>
              <a:t>skin anatomy </a:t>
            </a:r>
            <a:br>
              <a:rPr lang="en-US" sz="4000" b="1" dirty="0">
                <a:solidFill>
                  <a:schemeClr val="bg1"/>
                </a:solidFill>
                <a:latin typeface="+mn-lt"/>
              </a:rPr>
            </a:br>
            <a:endParaRPr lang="en-GB" sz="4000" b="1" dirty="0">
              <a:solidFill>
                <a:schemeClr val="bg1"/>
              </a:solidFill>
              <a:latin typeface="+mn-lt"/>
            </a:endParaRPr>
          </a:p>
        </p:txBody>
      </p:sp>
      <p:pic>
        <p:nvPicPr>
          <p:cNvPr id="5" name="Content Placeholder 4">
            <a:extLst>
              <a:ext uri="{FF2B5EF4-FFF2-40B4-BE49-F238E27FC236}">
                <a16:creationId xmlns:a16="http://schemas.microsoft.com/office/drawing/2014/main" id="{15003577-C0AC-A342-4768-E2E1714FF8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1937" r="-167" b="6981"/>
          <a:stretch/>
        </p:blipFill>
        <p:spPr>
          <a:xfrm>
            <a:off x="2481943" y="2214694"/>
            <a:ext cx="5567052" cy="4506321"/>
          </a:xfrm>
          <a:prstGeom prst="rect">
            <a:avLst/>
          </a:prstGeom>
        </p:spPr>
      </p:pic>
      <p:pic>
        <p:nvPicPr>
          <p:cNvPr id="2" name="Content Placeholder 4">
            <a:extLst>
              <a:ext uri="{FF2B5EF4-FFF2-40B4-BE49-F238E27FC236}">
                <a16:creationId xmlns:a16="http://schemas.microsoft.com/office/drawing/2014/main" id="{FAB257E8-0284-8636-56EE-48C9BAB2C2B0}"/>
              </a:ext>
            </a:extLst>
          </p:cNvPr>
          <p:cNvPicPr>
            <a:picLocks noChangeAspect="1"/>
          </p:cNvPicPr>
          <p:nvPr/>
        </p:nvPicPr>
        <p:blipFill rotWithShape="1">
          <a:blip r:embed="rId2">
            <a:extLst>
              <a:ext uri="{28A0092B-C50C-407E-A947-70E740481C1C}">
                <a14:useLocalDpi xmlns:a14="http://schemas.microsoft.com/office/drawing/2010/main" val="0"/>
              </a:ext>
            </a:extLst>
          </a:blip>
          <a:srcRect l="-1" t="11937" r="-167" b="6981"/>
          <a:stretch/>
        </p:blipFill>
        <p:spPr>
          <a:xfrm>
            <a:off x="2651760" y="2351679"/>
            <a:ext cx="5567052" cy="4506321"/>
          </a:xfrm>
          <a:prstGeom prst="rect">
            <a:avLst/>
          </a:prstGeom>
        </p:spPr>
      </p:pic>
    </p:spTree>
    <p:extLst>
      <p:ext uri="{BB962C8B-B14F-4D97-AF65-F5344CB8AC3E}">
        <p14:creationId xmlns:p14="http://schemas.microsoft.com/office/powerpoint/2010/main" val="1573856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AFCEB-F99A-4E3A-E284-563154221E5F}"/>
              </a:ext>
            </a:extLst>
          </p:cNvPr>
          <p:cNvSpPr>
            <a:spLocks noGrp="1"/>
          </p:cNvSpPr>
          <p:nvPr>
            <p:ph idx="1"/>
          </p:nvPr>
        </p:nvSpPr>
        <p:spPr/>
        <p:txBody>
          <a:bodyPr>
            <a:noAutofit/>
          </a:bodyPr>
          <a:lstStyle/>
          <a:p>
            <a:pPr marL="0" indent="0">
              <a:buNone/>
            </a:pPr>
            <a:r>
              <a:rPr lang="en-US" sz="2400" cap="none" dirty="0">
                <a:latin typeface="+mj-lt"/>
              </a:rPr>
              <a:t>The</a:t>
            </a:r>
            <a:r>
              <a:rPr lang="en-US" sz="2400" i="0" cap="none" dirty="0">
                <a:effectLst/>
                <a:latin typeface="+mj-lt"/>
              </a:rPr>
              <a:t> epidermis layer  is the outermost layer of skin on your body and the layer that we can only see. It protects your body from harm, keeps your body hydrated, produces new skin cells and contains melanin, that gives the skin color .</a:t>
            </a:r>
          </a:p>
          <a:p>
            <a:pPr marL="0" indent="0">
              <a:buNone/>
            </a:pPr>
            <a:endParaRPr lang="en-US" sz="2400" i="0" cap="none" dirty="0">
              <a:effectLst/>
              <a:latin typeface="+mj-lt"/>
            </a:endParaRPr>
          </a:p>
          <a:p>
            <a:pPr marL="0" indent="0">
              <a:buNone/>
            </a:pPr>
            <a:r>
              <a:rPr lang="en-GB" sz="2400" cap="none" dirty="0">
                <a:latin typeface="+mj-lt"/>
              </a:rPr>
              <a:t>It is thickest on the soles of the feet and palms of the hand and thinnest on eyelids</a:t>
            </a:r>
            <a:endParaRPr lang="en-US" sz="2400" i="0" cap="none" dirty="0">
              <a:effectLst/>
              <a:latin typeface="+mj-lt"/>
            </a:endParaRPr>
          </a:p>
          <a:p>
            <a:pPr marL="0" indent="0">
              <a:buNone/>
            </a:pPr>
            <a:endParaRPr lang="en-US" sz="2400" cap="none" dirty="0">
              <a:latin typeface="+mj-lt"/>
            </a:endParaRPr>
          </a:p>
          <a:p>
            <a:pPr marL="0" indent="0">
              <a:buNone/>
            </a:pPr>
            <a:r>
              <a:rPr lang="en-GB" sz="2400" cap="none" dirty="0">
                <a:latin typeface="+mj-lt"/>
              </a:rPr>
              <a:t>There is no blood supply to the epidermis, hardly any nerve supply and it receives nutrients and fluids from the lymphatic vessels in the dermis.</a:t>
            </a:r>
          </a:p>
          <a:p>
            <a:pPr marL="0" indent="0">
              <a:buNone/>
            </a:pPr>
            <a:endParaRPr lang="en-AE" sz="2400" cap="none" dirty="0"/>
          </a:p>
        </p:txBody>
      </p:sp>
      <p:sp>
        <p:nvSpPr>
          <p:cNvPr id="4" name="Title 1">
            <a:extLst>
              <a:ext uri="{FF2B5EF4-FFF2-40B4-BE49-F238E27FC236}">
                <a16:creationId xmlns:a16="http://schemas.microsoft.com/office/drawing/2014/main" id="{E2397BEE-A73D-94CB-5E96-3C951455465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E31D0AB-E0C7-B794-DCAF-C9E7AA33AF4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29108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A837A3-CE2B-EB65-6941-D791790D5EAA}"/>
              </a:ext>
            </a:extLst>
          </p:cNvPr>
          <p:cNvSpPr>
            <a:spLocks noGrp="1"/>
          </p:cNvSpPr>
          <p:nvPr>
            <p:ph idx="1"/>
          </p:nvPr>
        </p:nvSpPr>
        <p:spPr>
          <a:xfrm>
            <a:off x="2014966" y="2377440"/>
            <a:ext cx="8162067" cy="4260710"/>
          </a:xfrm>
          <a:prstGeom prst="ellipse">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noAutofit/>
          </a:bodyPr>
          <a:lstStyle/>
          <a:p>
            <a:pPr marL="0" indent="0" algn="ctr">
              <a:buNone/>
            </a:pPr>
            <a:r>
              <a:rPr lang="en-GB" b="1" cap="none" dirty="0"/>
              <a:t>The epidermis consist of 5 layers:</a:t>
            </a:r>
          </a:p>
          <a:p>
            <a:pPr marL="0" indent="0" algn="ctr">
              <a:buNone/>
            </a:pPr>
            <a:endParaRPr lang="en-GB" cap="none" dirty="0"/>
          </a:p>
          <a:p>
            <a:pPr marL="342900" indent="-342900">
              <a:buAutoNum type="arabicPeriod"/>
            </a:pPr>
            <a:r>
              <a:rPr lang="en-GB" cap="none" dirty="0"/>
              <a:t>Stratum corneum- surface layer</a:t>
            </a:r>
          </a:p>
          <a:p>
            <a:pPr marL="342900" indent="-342900">
              <a:buAutoNum type="arabicPeriod"/>
            </a:pPr>
            <a:r>
              <a:rPr lang="en-GB" cap="none" dirty="0"/>
              <a:t>Stratum lucidum- clear layer</a:t>
            </a:r>
          </a:p>
          <a:p>
            <a:pPr marL="342900" indent="-342900">
              <a:buAutoNum type="arabicPeriod"/>
            </a:pPr>
            <a:r>
              <a:rPr lang="en-GB" cap="none" dirty="0"/>
              <a:t>Stratum granulosum- granular layer</a:t>
            </a:r>
          </a:p>
          <a:p>
            <a:pPr marL="342900" indent="-342900">
              <a:buAutoNum type="arabicPeriod"/>
            </a:pPr>
            <a:r>
              <a:rPr lang="en-GB" cap="none" dirty="0"/>
              <a:t>Stratum spinosum- prickle cell layer</a:t>
            </a:r>
          </a:p>
          <a:p>
            <a:pPr marL="342900" indent="-342900">
              <a:buAutoNum type="arabicPeriod"/>
            </a:pPr>
            <a:r>
              <a:rPr lang="en-GB" cap="none" dirty="0"/>
              <a:t>Stratum germinativum/ </a:t>
            </a:r>
            <a:r>
              <a:rPr lang="en-GB" cap="none" dirty="0" err="1"/>
              <a:t>basale</a:t>
            </a:r>
            <a:r>
              <a:rPr lang="en-GB" cap="none" dirty="0"/>
              <a:t>- basal layer</a:t>
            </a:r>
          </a:p>
          <a:p>
            <a:pPr algn="ctr"/>
            <a:endParaRPr lang="en-GB" cap="none" dirty="0"/>
          </a:p>
        </p:txBody>
      </p:sp>
      <p:sp>
        <p:nvSpPr>
          <p:cNvPr id="5" name="Title 1">
            <a:extLst>
              <a:ext uri="{FF2B5EF4-FFF2-40B4-BE49-F238E27FC236}">
                <a16:creationId xmlns:a16="http://schemas.microsoft.com/office/drawing/2014/main" id="{3D085ABB-57DA-5F9A-8295-2338B2F863B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endParaRPr lang="en-GB" sz="4000" b="1" dirty="0">
              <a:solidFill>
                <a:schemeClr val="bg1"/>
              </a:solidFill>
              <a:latin typeface="+mn-lt"/>
            </a:endParaRPr>
          </a:p>
        </p:txBody>
      </p:sp>
    </p:spTree>
    <p:extLst>
      <p:ext uri="{BB962C8B-B14F-4D97-AF65-F5344CB8AC3E}">
        <p14:creationId xmlns:p14="http://schemas.microsoft.com/office/powerpoint/2010/main" val="3972755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AA323B2-723B-C873-A3BB-DB7AD6569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7902" y="2431371"/>
            <a:ext cx="5702030" cy="4165837"/>
          </a:xfrm>
        </p:spPr>
      </p:pic>
      <p:sp>
        <p:nvSpPr>
          <p:cNvPr id="6" name="Title 1">
            <a:extLst>
              <a:ext uri="{FF2B5EF4-FFF2-40B4-BE49-F238E27FC236}">
                <a16:creationId xmlns:a16="http://schemas.microsoft.com/office/drawing/2014/main" id="{339D9E9C-9B71-53F8-D1D0-3136F1BE8C1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endParaRPr lang="en-GB" sz="4000" b="1" dirty="0">
              <a:solidFill>
                <a:schemeClr val="bg1"/>
              </a:solidFill>
              <a:latin typeface="+mn-lt"/>
            </a:endParaRPr>
          </a:p>
        </p:txBody>
      </p:sp>
    </p:spTree>
    <p:extLst>
      <p:ext uri="{BB962C8B-B14F-4D97-AF65-F5344CB8AC3E}">
        <p14:creationId xmlns:p14="http://schemas.microsoft.com/office/powerpoint/2010/main" val="4267890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12C2ED-ED09-B0D4-FC54-737236BE4AFC}"/>
              </a:ext>
            </a:extLst>
          </p:cNvPr>
          <p:cNvSpPr>
            <a:spLocks noGrp="1"/>
          </p:cNvSpPr>
          <p:nvPr>
            <p:ph idx="1"/>
          </p:nvPr>
        </p:nvSpPr>
        <p:spPr>
          <a:xfrm>
            <a:off x="913774" y="2353283"/>
            <a:ext cx="10364452" cy="4275247"/>
          </a:xfrm>
        </p:spPr>
        <p:txBody>
          <a:bodyPr>
            <a:normAutofit/>
          </a:bodyPr>
          <a:lstStyle/>
          <a:p>
            <a:pPr marL="0" indent="0">
              <a:buNone/>
            </a:pPr>
            <a:r>
              <a:rPr lang="en-GB" sz="2400" b="1" cap="none" dirty="0">
                <a:solidFill>
                  <a:schemeClr val="accent1">
                    <a:lumMod val="75000"/>
                  </a:schemeClr>
                </a:solidFill>
              </a:rPr>
              <a:t>1) Stratum Corneum- the surface:</a:t>
            </a:r>
            <a:endParaRPr lang="en-GB" sz="2400" b="1" cap="none" dirty="0">
              <a:solidFill>
                <a:srgbClr val="FF0000"/>
              </a:solidFill>
            </a:endParaRPr>
          </a:p>
          <a:p>
            <a:pPr>
              <a:buFont typeface="Courier New" panose="02070309020205020404" pitchFamily="49" charset="0"/>
              <a:buChar char="o"/>
            </a:pPr>
            <a:r>
              <a:rPr lang="en-US" sz="2400" b="0" i="0" cap="none" dirty="0">
                <a:effectLst/>
                <a:cs typeface="Al Nile" pitchFamily="2" charset="-78"/>
              </a:rPr>
              <a:t>This is the layer of the epidermis that we can see.</a:t>
            </a:r>
          </a:p>
          <a:p>
            <a:pPr>
              <a:buFont typeface="Courier New" panose="02070309020205020404" pitchFamily="49" charset="0"/>
              <a:buChar char="o"/>
            </a:pPr>
            <a:r>
              <a:rPr lang="en-US" sz="2400" b="0" i="0" cap="none" dirty="0">
                <a:effectLst/>
                <a:cs typeface="Al Nile" pitchFamily="2" charset="-78"/>
              </a:rPr>
              <a:t>This layer also consists of fats that keep water from easily entering or leaving your body.</a:t>
            </a:r>
          </a:p>
          <a:p>
            <a:pPr>
              <a:buFont typeface="Courier New" panose="02070309020205020404" pitchFamily="49" charset="0"/>
              <a:buChar char="o"/>
            </a:pPr>
            <a:r>
              <a:rPr lang="en-GB" sz="2400" cap="none" dirty="0">
                <a:cs typeface="Al Nile" pitchFamily="2" charset="-78"/>
              </a:rPr>
              <a:t>Is made up of hardened, flattened, dead keratinised cells.</a:t>
            </a:r>
          </a:p>
          <a:p>
            <a:pPr>
              <a:buFont typeface="Courier New" panose="02070309020205020404" pitchFamily="49" charset="0"/>
              <a:buChar char="o"/>
            </a:pPr>
            <a:r>
              <a:rPr lang="en-GB" sz="2400" cap="none" dirty="0">
                <a:cs typeface="Al Nile" pitchFamily="2" charset="-78"/>
              </a:rPr>
              <a:t>Has an invisible cell membrane.</a:t>
            </a:r>
            <a:endParaRPr lang="en-AE" sz="2400" cap="none" dirty="0">
              <a:cs typeface="Al Nile" pitchFamily="2" charset="-78"/>
            </a:endParaRPr>
          </a:p>
          <a:p>
            <a:pPr>
              <a:buFont typeface="Courier New" panose="02070309020205020404" pitchFamily="49" charset="0"/>
              <a:buChar char="o"/>
            </a:pPr>
            <a:r>
              <a:rPr lang="en-US" sz="2400" b="0" i="0" cap="none" dirty="0">
                <a:effectLst/>
                <a:cs typeface="Al Nile" pitchFamily="2" charset="-78"/>
              </a:rPr>
              <a:t>It eventually shed as new keratinocyte cells develop in the stratum </a:t>
            </a:r>
            <a:r>
              <a:rPr lang="en-US" sz="2400" b="0" i="0" cap="none" dirty="0" err="1">
                <a:effectLst/>
                <a:cs typeface="Al Nile" pitchFamily="2" charset="-78"/>
              </a:rPr>
              <a:t>basale</a:t>
            </a:r>
            <a:r>
              <a:rPr lang="en-US" sz="2400" b="0" i="0" cap="none" dirty="0">
                <a:effectLst/>
                <a:cs typeface="Al Nile" pitchFamily="2" charset="-78"/>
              </a:rPr>
              <a:t> layer and move through the other layers of skin.</a:t>
            </a:r>
            <a:endParaRPr lang="en-GB" sz="2400" cap="none" dirty="0">
              <a:cs typeface="Al Nile" pitchFamily="2" charset="-78"/>
            </a:endParaRPr>
          </a:p>
          <a:p>
            <a:pPr>
              <a:buFont typeface="Courier New" panose="02070309020205020404" pitchFamily="49" charset="0"/>
              <a:buChar char="o"/>
            </a:pPr>
            <a:endParaRPr lang="en-GB" sz="2400" b="1" cap="none" dirty="0">
              <a:solidFill>
                <a:srgbClr val="FF0000"/>
              </a:solidFill>
            </a:endParaRPr>
          </a:p>
        </p:txBody>
      </p:sp>
      <p:sp>
        <p:nvSpPr>
          <p:cNvPr id="8" name="Title 1">
            <a:extLst>
              <a:ext uri="{FF2B5EF4-FFF2-40B4-BE49-F238E27FC236}">
                <a16:creationId xmlns:a16="http://schemas.microsoft.com/office/drawing/2014/main" id="{E4FD8C3C-D683-9537-CFC9-EF24FBB32E4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6579B980-6AA9-1EBC-76A9-C64D5ECB012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76927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707" y="535259"/>
            <a:ext cx="9601196" cy="814039"/>
          </a:xfrm>
        </p:spPr>
        <p:txBody>
          <a:bodyPr>
            <a:noAutofit/>
          </a:bodyPr>
          <a:lstStyle/>
          <a:p>
            <a:br>
              <a:rPr lang="en-US" sz="3600" b="1" dirty="0">
                <a:solidFill>
                  <a:srgbClr val="35A135"/>
                </a:solidFill>
              </a:rPr>
            </a:br>
            <a:endParaRPr lang="en-US" sz="3600" b="1" dirty="0">
              <a:solidFill>
                <a:srgbClr val="35A135"/>
              </a:solidFill>
            </a:endParaRPr>
          </a:p>
        </p:txBody>
      </p:sp>
      <p:sp>
        <p:nvSpPr>
          <p:cNvPr id="3" name="Content Placeholder 2"/>
          <p:cNvSpPr>
            <a:spLocks noGrp="1"/>
          </p:cNvSpPr>
          <p:nvPr>
            <p:ph idx="1"/>
          </p:nvPr>
        </p:nvSpPr>
        <p:spPr>
          <a:xfrm>
            <a:off x="839410" y="1627073"/>
            <a:ext cx="10604530" cy="5085792"/>
          </a:xfrm>
        </p:spPr>
        <p:txBody>
          <a:bodyPr>
            <a:normAutofit/>
          </a:bodyPr>
          <a:lstStyle/>
          <a:p>
            <a:r>
              <a:rPr lang="en-US" sz="2400" b="1" cap="none" dirty="0">
                <a:solidFill>
                  <a:schemeClr val="accent1">
                    <a:lumMod val="75000"/>
                  </a:schemeClr>
                </a:solidFill>
              </a:rPr>
              <a:t>Why is health and safety important IN THE WORK PLACE ?</a:t>
            </a:r>
            <a:endParaRPr lang="en-US" sz="2400" b="1" cap="none" dirty="0">
              <a:solidFill>
                <a:srgbClr val="FF0000"/>
              </a:solidFill>
            </a:endParaRPr>
          </a:p>
          <a:p>
            <a:pPr>
              <a:buFont typeface="Courier New" panose="02070309020205020404" pitchFamily="49" charset="0"/>
              <a:buChar char="o"/>
            </a:pPr>
            <a:r>
              <a:rPr lang="en-US" sz="2400" cap="none" dirty="0">
                <a:cs typeface="Al Nile" pitchFamily="2" charset="-78"/>
              </a:rPr>
              <a:t>No worker should be forced to work in an environment where his or her health at risk . it is also makes good business sense to ensure that all of your workers are both healthy and safe. This will impact on the reputation of the work.</a:t>
            </a:r>
          </a:p>
          <a:p>
            <a:pPr>
              <a:buFont typeface="Courier New" panose="02070309020205020404" pitchFamily="49" charset="0"/>
              <a:buChar char="o"/>
            </a:pPr>
            <a:r>
              <a:rPr lang="en-US" sz="2400" cap="none" dirty="0">
                <a:cs typeface="Al Nile" pitchFamily="2" charset="-78"/>
              </a:rPr>
              <a:t> Customers, visitors need to be informed about the rules and behaviors to ensure they also take responsibility for their safety.</a:t>
            </a:r>
          </a:p>
          <a:p>
            <a:pPr marL="0" indent="0">
              <a:buNone/>
            </a:pPr>
            <a:r>
              <a:rPr lang="en-US" sz="2400" u="sng" cap="none" dirty="0">
                <a:cs typeface="Al Nile" pitchFamily="2" charset="-78"/>
              </a:rPr>
              <a:t>Example :  </a:t>
            </a:r>
            <a:r>
              <a:rPr lang="en-US" sz="2400" cap="none" dirty="0">
                <a:cs typeface="Al Nile" pitchFamily="2" charset="-78"/>
              </a:rPr>
              <a:t>following instructions from signs provided, such as not walking across a wet floor where a sign has been displayed. Everyone has responsibility for maintaining health and safety. </a:t>
            </a:r>
          </a:p>
          <a:p>
            <a:pPr marL="0" indent="0">
              <a:buNone/>
            </a:pPr>
            <a:endParaRPr lang="en-US" sz="2400" cap="none" dirty="0"/>
          </a:p>
        </p:txBody>
      </p:sp>
      <p:sp>
        <p:nvSpPr>
          <p:cNvPr id="4" name="Title 1">
            <a:extLst>
              <a:ext uri="{FF2B5EF4-FFF2-40B4-BE49-F238E27FC236}">
                <a16:creationId xmlns:a16="http://schemas.microsoft.com/office/drawing/2014/main" id="{1C6B1E6F-0256-908E-AE7F-6EFBFFE0A473}"/>
              </a:ext>
            </a:extLst>
          </p:cNvPr>
          <p:cNvSpPr txBox="1">
            <a:spLocks/>
          </p:cNvSpPr>
          <p:nvPr/>
        </p:nvSpPr>
        <p:spPr>
          <a:xfrm>
            <a:off x="839410" y="396371"/>
            <a:ext cx="10209543" cy="1091814"/>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cs typeface="Arial" panose="020B0604020202020204" pitchFamily="34" charset="0"/>
              </a:rPr>
              <a:t>HEALTH AND Safety </a:t>
            </a:r>
            <a:endParaRPr lang="en-GB" sz="4000" b="1" dirty="0">
              <a:solidFill>
                <a:schemeClr val="bg1"/>
              </a:solidFill>
              <a:latin typeface="+mn-lt"/>
            </a:endParaRPr>
          </a:p>
        </p:txBody>
      </p:sp>
      <p:pic>
        <p:nvPicPr>
          <p:cNvPr id="5" name="Picture 4" descr="Logo, company name&#10;&#10;Description automatically generated">
            <a:extLst>
              <a:ext uri="{FF2B5EF4-FFF2-40B4-BE49-F238E27FC236}">
                <a16:creationId xmlns:a16="http://schemas.microsoft.com/office/drawing/2014/main" id="{F961C5A3-5C89-8AD2-6678-6008FF4F81A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4181652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228AA-B5C0-0CD4-BB71-9FC983D510D4}"/>
              </a:ext>
            </a:extLst>
          </p:cNvPr>
          <p:cNvSpPr>
            <a:spLocks noGrp="1"/>
          </p:cNvSpPr>
          <p:nvPr>
            <p:ph idx="1"/>
          </p:nvPr>
        </p:nvSpPr>
        <p:spPr>
          <a:xfrm>
            <a:off x="913774" y="2443977"/>
            <a:ext cx="10364452" cy="3424107"/>
          </a:xfrm>
        </p:spPr>
        <p:txBody>
          <a:bodyPr>
            <a:normAutofit/>
          </a:bodyPr>
          <a:lstStyle/>
          <a:p>
            <a:pPr marL="0" indent="0">
              <a:buNone/>
            </a:pPr>
            <a:r>
              <a:rPr lang="en-GB" sz="2400" b="1" cap="none" dirty="0">
                <a:solidFill>
                  <a:schemeClr val="accent1">
                    <a:lumMod val="75000"/>
                  </a:schemeClr>
                </a:solidFill>
              </a:rPr>
              <a:t>2) Stratum Lucidum- clear layer:</a:t>
            </a:r>
          </a:p>
          <a:p>
            <a:pPr>
              <a:buFont typeface="Courier New" panose="02070309020205020404" pitchFamily="49" charset="0"/>
              <a:buChar char="o"/>
            </a:pPr>
            <a:r>
              <a:rPr lang="en-GB" sz="2400" cap="none" dirty="0">
                <a:cs typeface="Al Nile" pitchFamily="2" charset="-78"/>
              </a:rPr>
              <a:t>Denucleated cells but not completely hard.</a:t>
            </a:r>
          </a:p>
          <a:p>
            <a:pPr>
              <a:buFont typeface="Courier New" panose="02070309020205020404" pitchFamily="49" charset="0"/>
              <a:buChar char="o"/>
            </a:pPr>
            <a:r>
              <a:rPr lang="en-GB" sz="2400" cap="none" dirty="0">
                <a:cs typeface="Al Nile" pitchFamily="2" charset="-78"/>
              </a:rPr>
              <a:t>Most easily visible under a microscope (only on palms &amp; soles).</a:t>
            </a:r>
          </a:p>
          <a:p>
            <a:pPr>
              <a:buFont typeface="Courier New" panose="02070309020205020404" pitchFamily="49" charset="0"/>
              <a:buChar char="o"/>
            </a:pPr>
            <a:r>
              <a:rPr lang="en-GB" sz="2400" cap="none" dirty="0">
                <a:cs typeface="Al Nile" pitchFamily="2" charset="-78"/>
              </a:rPr>
              <a:t>Cell membranes becoming visible.</a:t>
            </a:r>
          </a:p>
          <a:p>
            <a:pPr>
              <a:buFont typeface="Courier New" panose="02070309020205020404" pitchFamily="49" charset="0"/>
              <a:buChar char="o"/>
            </a:pPr>
            <a:r>
              <a:rPr lang="en-GB" sz="2400" cap="none" dirty="0">
                <a:cs typeface="Al Nile" pitchFamily="2" charset="-78"/>
              </a:rPr>
              <a:t>Is a thin, transparent layer of keratinocytes that are becoming less round and have a flatter shape.</a:t>
            </a:r>
          </a:p>
          <a:p>
            <a:pPr marL="0" indent="0">
              <a:buNone/>
            </a:pPr>
            <a:endParaRPr lang="en-GB" sz="2400" b="1" cap="none" dirty="0">
              <a:solidFill>
                <a:schemeClr val="accent1">
                  <a:lumMod val="75000"/>
                </a:schemeClr>
              </a:solidFill>
            </a:endParaRPr>
          </a:p>
          <a:p>
            <a:pPr marL="0" indent="0">
              <a:buNone/>
            </a:pPr>
            <a:endParaRPr lang="en-AE" sz="2400" cap="none" dirty="0"/>
          </a:p>
        </p:txBody>
      </p:sp>
      <p:sp>
        <p:nvSpPr>
          <p:cNvPr id="4" name="Title 1">
            <a:extLst>
              <a:ext uri="{FF2B5EF4-FFF2-40B4-BE49-F238E27FC236}">
                <a16:creationId xmlns:a16="http://schemas.microsoft.com/office/drawing/2014/main" id="{09E61EDF-23A7-B08A-EFA9-7490D73A56E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00432FC3-36CF-7D49-1C04-4FD84610387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977250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E6F4C-E451-9146-C85E-F6A0B4755A55}"/>
              </a:ext>
            </a:extLst>
          </p:cNvPr>
          <p:cNvSpPr>
            <a:spLocks noGrp="1"/>
          </p:cNvSpPr>
          <p:nvPr>
            <p:ph idx="1"/>
          </p:nvPr>
        </p:nvSpPr>
        <p:spPr>
          <a:xfrm>
            <a:off x="913774" y="2501740"/>
            <a:ext cx="10364452" cy="3424107"/>
          </a:xfrm>
        </p:spPr>
        <p:txBody>
          <a:bodyPr>
            <a:normAutofit/>
          </a:bodyPr>
          <a:lstStyle/>
          <a:p>
            <a:pPr marL="0" indent="0">
              <a:buNone/>
            </a:pPr>
            <a:r>
              <a:rPr lang="en-GB" sz="2400" b="1" cap="none" dirty="0">
                <a:solidFill>
                  <a:schemeClr val="accent1">
                    <a:lumMod val="75000"/>
                  </a:schemeClr>
                </a:solidFill>
              </a:rPr>
              <a:t>3) Stratum Granulosum- granular layer:</a:t>
            </a:r>
          </a:p>
          <a:p>
            <a:pPr>
              <a:buFont typeface="Courier New" panose="02070309020205020404" pitchFamily="49" charset="0"/>
              <a:buChar char="o"/>
            </a:pPr>
            <a:r>
              <a:rPr lang="en-GB" sz="2400" cap="none" dirty="0">
                <a:cs typeface="Al Nile" pitchFamily="2" charset="-78"/>
              </a:rPr>
              <a:t>Cells have a distinct nucleus .</a:t>
            </a:r>
          </a:p>
          <a:p>
            <a:pPr>
              <a:buFont typeface="Courier New" panose="02070309020205020404" pitchFamily="49" charset="0"/>
              <a:buChar char="o"/>
            </a:pPr>
            <a:r>
              <a:rPr lang="en-GB" sz="2400" cap="none" dirty="0">
                <a:cs typeface="Al Nile" pitchFamily="2" charset="-78"/>
              </a:rPr>
              <a:t>Cell membranes are dying.</a:t>
            </a:r>
          </a:p>
          <a:p>
            <a:pPr>
              <a:buFont typeface="Courier New" panose="02070309020205020404" pitchFamily="49" charset="0"/>
              <a:buChar char="o"/>
            </a:pPr>
            <a:r>
              <a:rPr lang="en-GB" sz="2400" cap="none" dirty="0">
                <a:cs typeface="Al Nile" pitchFamily="2" charset="-78"/>
              </a:rPr>
              <a:t>Contain granules which are visible in healing tissue after trauma.</a:t>
            </a:r>
          </a:p>
          <a:p>
            <a:pPr marL="0" indent="0">
              <a:buNone/>
            </a:pPr>
            <a:endParaRPr lang="en-GB" sz="2400" b="1" cap="none" dirty="0">
              <a:solidFill>
                <a:schemeClr val="accent1">
                  <a:lumMod val="75000"/>
                </a:schemeClr>
              </a:solidFill>
            </a:endParaRPr>
          </a:p>
        </p:txBody>
      </p:sp>
      <p:sp>
        <p:nvSpPr>
          <p:cNvPr id="4" name="Title 1">
            <a:extLst>
              <a:ext uri="{FF2B5EF4-FFF2-40B4-BE49-F238E27FC236}">
                <a16:creationId xmlns:a16="http://schemas.microsoft.com/office/drawing/2014/main" id="{B409644A-4CB6-E40C-619D-BCA9198388E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E38E1F5E-E748-3685-5486-3CD02E320C1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793208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D4CC9-DF28-5BF9-B479-45C45FF728DF}"/>
              </a:ext>
            </a:extLst>
          </p:cNvPr>
          <p:cNvSpPr>
            <a:spLocks noGrp="1"/>
          </p:cNvSpPr>
          <p:nvPr>
            <p:ph idx="1"/>
          </p:nvPr>
        </p:nvSpPr>
        <p:spPr>
          <a:xfrm>
            <a:off x="913774" y="2547674"/>
            <a:ext cx="10364452" cy="3424107"/>
          </a:xfrm>
        </p:spPr>
        <p:txBody>
          <a:bodyPr>
            <a:normAutofit/>
          </a:bodyPr>
          <a:lstStyle/>
          <a:p>
            <a:pPr marL="0" indent="0">
              <a:buNone/>
            </a:pPr>
            <a:r>
              <a:rPr lang="en-GB" sz="2400" b="1" cap="none" dirty="0">
                <a:solidFill>
                  <a:schemeClr val="accent1">
                    <a:lumMod val="75000"/>
                  </a:schemeClr>
                </a:solidFill>
              </a:rPr>
              <a:t>4) Stratum Spinosum- prickle cell layer:</a:t>
            </a:r>
            <a:endParaRPr lang="en-GB" sz="2400" b="1" cap="none" dirty="0">
              <a:latin typeface="+mj-lt"/>
            </a:endParaRPr>
          </a:p>
          <a:p>
            <a:pPr>
              <a:buFont typeface="Courier New" panose="02070309020205020404" pitchFamily="49" charset="0"/>
              <a:buChar char="o"/>
            </a:pPr>
            <a:r>
              <a:rPr lang="en-GB" sz="2400" cap="none" dirty="0">
                <a:latin typeface="+mj-lt"/>
                <a:cs typeface="Al Nile" pitchFamily="2" charset="-78"/>
              </a:rPr>
              <a:t>Cells are living and membranes are intact.</a:t>
            </a:r>
          </a:p>
          <a:p>
            <a:pPr>
              <a:buFont typeface="Courier New" panose="02070309020205020404" pitchFamily="49" charset="0"/>
              <a:buChar char="o"/>
            </a:pPr>
            <a:r>
              <a:rPr lang="en-GB" sz="2400" cap="none" dirty="0">
                <a:latin typeface="+mj-lt"/>
                <a:cs typeface="Al Nile" pitchFamily="2" charset="-78"/>
              </a:rPr>
              <a:t>They have fibrils which interlock.</a:t>
            </a:r>
          </a:p>
          <a:p>
            <a:pPr>
              <a:buFont typeface="Courier New" panose="02070309020205020404" pitchFamily="49" charset="0"/>
              <a:buChar char="o"/>
            </a:pPr>
            <a:r>
              <a:rPr lang="en-US" sz="2400" b="0" i="0" cap="none" dirty="0">
                <a:effectLst/>
                <a:latin typeface="+mj-lt"/>
                <a:cs typeface="Al Nile" pitchFamily="2" charset="-78"/>
              </a:rPr>
              <a:t>This layer helps  your skin to be flexible and strong</a:t>
            </a:r>
            <a:r>
              <a:rPr lang="en-US" sz="2400" b="0" i="0" cap="none" dirty="0">
                <a:effectLst/>
                <a:latin typeface="Al Nile" pitchFamily="2" charset="-78"/>
                <a:cs typeface="Al Nile" pitchFamily="2" charset="-78"/>
              </a:rPr>
              <a:t>.</a:t>
            </a:r>
            <a:endParaRPr lang="en-GB" sz="2400" cap="none" dirty="0">
              <a:latin typeface="Al Nile" pitchFamily="2" charset="-78"/>
              <a:cs typeface="Al Nile" pitchFamily="2" charset="-78"/>
            </a:endParaRPr>
          </a:p>
          <a:p>
            <a:pPr>
              <a:buFont typeface="Courier New" panose="02070309020205020404" pitchFamily="49" charset="0"/>
              <a:buChar char="o"/>
            </a:pPr>
            <a:endParaRPr lang="en-AE" sz="2400" cap="none" dirty="0"/>
          </a:p>
        </p:txBody>
      </p:sp>
      <p:sp>
        <p:nvSpPr>
          <p:cNvPr id="4" name="Title 1">
            <a:extLst>
              <a:ext uri="{FF2B5EF4-FFF2-40B4-BE49-F238E27FC236}">
                <a16:creationId xmlns:a16="http://schemas.microsoft.com/office/drawing/2014/main" id="{2AA4DB89-E524-F59E-5BAF-DFE7A0AACCF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717FE377-013B-B950-0D99-26962012C77C}"/>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178375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29781-2C7D-AC19-AD11-1D2ADB152142}"/>
              </a:ext>
            </a:extLst>
          </p:cNvPr>
          <p:cNvSpPr>
            <a:spLocks noGrp="1"/>
          </p:cNvSpPr>
          <p:nvPr>
            <p:ph idx="1"/>
          </p:nvPr>
        </p:nvSpPr>
        <p:spPr>
          <a:xfrm>
            <a:off x="913774" y="2367254"/>
            <a:ext cx="10364452" cy="4410393"/>
          </a:xfrm>
        </p:spPr>
        <p:txBody>
          <a:bodyPr>
            <a:noAutofit/>
          </a:bodyPr>
          <a:lstStyle/>
          <a:p>
            <a:pPr marL="0" indent="0">
              <a:lnSpc>
                <a:spcPct val="100000"/>
              </a:lnSpc>
              <a:buNone/>
            </a:pPr>
            <a:r>
              <a:rPr lang="en-GB" sz="2400" b="1" cap="none" dirty="0">
                <a:solidFill>
                  <a:schemeClr val="accent1">
                    <a:lumMod val="75000"/>
                  </a:schemeClr>
                </a:solidFill>
              </a:rPr>
              <a:t>5) Stratum Germinativum/ </a:t>
            </a:r>
            <a:r>
              <a:rPr lang="en-GB" sz="2400" b="1" cap="none" dirty="0" err="1">
                <a:solidFill>
                  <a:schemeClr val="accent1">
                    <a:lumMod val="75000"/>
                  </a:schemeClr>
                </a:solidFill>
              </a:rPr>
              <a:t>basale</a:t>
            </a:r>
            <a:r>
              <a:rPr lang="en-GB" sz="2400" b="1" cap="none" dirty="0">
                <a:solidFill>
                  <a:schemeClr val="accent1">
                    <a:lumMod val="75000"/>
                  </a:schemeClr>
                </a:solidFill>
              </a:rPr>
              <a:t>- basal layer:</a:t>
            </a:r>
            <a:endParaRPr lang="en-GB" sz="2400" b="1" cap="none" dirty="0">
              <a:solidFill>
                <a:schemeClr val="accent1">
                  <a:lumMod val="75000"/>
                </a:schemeClr>
              </a:solidFill>
              <a:latin typeface="Al Nile" pitchFamily="2" charset="-78"/>
              <a:cs typeface="Al Nile" pitchFamily="2" charset="-78"/>
            </a:endParaRPr>
          </a:p>
          <a:p>
            <a:pPr>
              <a:lnSpc>
                <a:spcPct val="100000"/>
              </a:lnSpc>
              <a:buFont typeface="Courier New" panose="02070309020205020404" pitchFamily="49" charset="0"/>
              <a:buChar char="o"/>
            </a:pPr>
            <a:r>
              <a:rPr lang="en-GB" sz="2400" cap="none" dirty="0">
                <a:latin typeface="+mj-lt"/>
                <a:cs typeface="Al Nile" pitchFamily="2" charset="-78"/>
              </a:rPr>
              <a:t>The primary site of cell division.</a:t>
            </a:r>
          </a:p>
          <a:p>
            <a:pPr>
              <a:lnSpc>
                <a:spcPct val="100000"/>
              </a:lnSpc>
              <a:buFont typeface="Courier New" panose="02070309020205020404" pitchFamily="49" charset="0"/>
              <a:buChar char="o"/>
            </a:pPr>
            <a:r>
              <a:rPr lang="en-US" sz="2400" b="0" i="0" cap="none" dirty="0">
                <a:effectLst/>
                <a:latin typeface="+mj-lt"/>
                <a:cs typeface="Al Nile" pitchFamily="2" charset="-78"/>
              </a:rPr>
              <a:t>New skin cells develop in this layer.</a:t>
            </a:r>
          </a:p>
          <a:p>
            <a:pPr>
              <a:lnSpc>
                <a:spcPct val="100000"/>
              </a:lnSpc>
              <a:buFont typeface="Courier New" panose="02070309020205020404" pitchFamily="49" charset="0"/>
              <a:buChar char="o"/>
            </a:pPr>
            <a:r>
              <a:rPr lang="en-US" sz="2400" b="0" i="0" cap="none" dirty="0">
                <a:effectLst/>
                <a:latin typeface="+mj-lt"/>
                <a:cs typeface="Al Nile" pitchFamily="2" charset="-78"/>
              </a:rPr>
              <a:t>Keratinocytes it’s a cell  which produce the protein keratin.</a:t>
            </a:r>
            <a:endParaRPr lang="en-GB" sz="2400" cap="none" dirty="0">
              <a:latin typeface="+mj-lt"/>
              <a:cs typeface="Al Nile" pitchFamily="2" charset="-78"/>
            </a:endParaRPr>
          </a:p>
          <a:p>
            <a:pPr>
              <a:lnSpc>
                <a:spcPct val="100000"/>
              </a:lnSpc>
              <a:buFont typeface="Courier New" panose="02070309020205020404" pitchFamily="49" charset="0"/>
              <a:buChar char="o"/>
            </a:pPr>
            <a:r>
              <a:rPr lang="en-GB" sz="2400" cap="none" dirty="0">
                <a:latin typeface="+mj-lt"/>
                <a:cs typeface="Al Nile" pitchFamily="2" charset="-78"/>
              </a:rPr>
              <a:t>In this layer the cells are made , and they are living. </a:t>
            </a:r>
          </a:p>
          <a:p>
            <a:pPr>
              <a:lnSpc>
                <a:spcPct val="100000"/>
              </a:lnSpc>
              <a:buFont typeface="Courier New" panose="02070309020205020404" pitchFamily="49" charset="0"/>
              <a:buChar char="o"/>
            </a:pPr>
            <a:r>
              <a:rPr lang="en-GB" sz="2400" cap="none" dirty="0">
                <a:latin typeface="+mj-lt"/>
                <a:cs typeface="Al Nile" pitchFamily="2" charset="-78"/>
              </a:rPr>
              <a:t>They take about 28- 30 days to move up from here through the 5 layers of the epidermis before being shed.</a:t>
            </a:r>
          </a:p>
          <a:p>
            <a:pPr>
              <a:lnSpc>
                <a:spcPct val="100000"/>
              </a:lnSpc>
              <a:buFont typeface="Courier New" panose="02070309020205020404" pitchFamily="49" charset="0"/>
              <a:buChar char="o"/>
            </a:pPr>
            <a:r>
              <a:rPr lang="en-GB" sz="2400" cap="none" dirty="0">
                <a:latin typeface="+mj-lt"/>
                <a:cs typeface="Al Nile" pitchFamily="2" charset="-78"/>
              </a:rPr>
              <a:t>This layer contains a pigment known as melanin that gives skin its natural colour, whether red, yellow or black. Melanin is produced by cells called melanocytes.</a:t>
            </a:r>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B698DC42-5A79-2B13-3C2A-C1EDED5EEF4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AAFB2AC-2D33-9366-7468-4619C8311C4B}"/>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449620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D3E2E-20E1-5940-094F-315B0456C5D6}"/>
              </a:ext>
            </a:extLst>
          </p:cNvPr>
          <p:cNvSpPr>
            <a:spLocks noGrp="1"/>
          </p:cNvSpPr>
          <p:nvPr>
            <p:ph idx="1"/>
          </p:nvPr>
        </p:nvSpPr>
        <p:spPr>
          <a:xfrm>
            <a:off x="758499" y="2608633"/>
            <a:ext cx="10364452" cy="3800794"/>
          </a:xfrm>
        </p:spPr>
        <p:txBody>
          <a:bodyPr>
            <a:normAutofit/>
          </a:bodyPr>
          <a:lstStyle/>
          <a:p>
            <a:pPr algn="l"/>
            <a:r>
              <a:rPr lang="en-US" sz="2400" b="1" i="0" cap="none" dirty="0">
                <a:solidFill>
                  <a:srgbClr val="343536"/>
                </a:solidFill>
                <a:effectLst/>
                <a:latin typeface="Source Sans Pro" panose="020B0503030403020204" pitchFamily="34" charset="0"/>
              </a:rPr>
              <a:t>What are the functions of the epidermis?</a:t>
            </a:r>
          </a:p>
          <a:p>
            <a:pPr marL="0" indent="0" algn="l">
              <a:buNone/>
            </a:pPr>
            <a:r>
              <a:rPr lang="en-US" sz="2400" b="0" i="0" cap="none" dirty="0">
                <a:effectLst/>
                <a:latin typeface="+mj-lt"/>
              </a:rPr>
              <a:t>Each layer of your skin works together to keep your body safe, including your skeletal system, organs, muscles and tissues. The epidermis has many additional functions, including:</a:t>
            </a:r>
          </a:p>
          <a:p>
            <a:pPr marL="0" indent="0" algn="l">
              <a:buNone/>
            </a:pPr>
            <a:r>
              <a:rPr lang="en-US" sz="2400" b="1" i="0" cap="none" dirty="0">
                <a:solidFill>
                  <a:schemeClr val="accent1">
                    <a:lumMod val="75000"/>
                  </a:schemeClr>
                </a:solidFill>
                <a:effectLst/>
                <a:latin typeface="+mj-lt"/>
              </a:rPr>
              <a:t>1) Hydration</a:t>
            </a:r>
            <a:r>
              <a:rPr lang="en-US" sz="2400" cap="none" dirty="0">
                <a:solidFill>
                  <a:schemeClr val="accent1">
                    <a:lumMod val="75000"/>
                  </a:schemeClr>
                </a:solidFill>
                <a:latin typeface="+mj-lt"/>
              </a:rPr>
              <a:t>:</a:t>
            </a:r>
            <a:r>
              <a:rPr lang="en-US" sz="2400" b="0" i="0" cap="none" dirty="0">
                <a:solidFill>
                  <a:schemeClr val="accent1">
                    <a:lumMod val="75000"/>
                  </a:schemeClr>
                </a:solidFill>
                <a:effectLst/>
                <a:latin typeface="+mj-lt"/>
              </a:rPr>
              <a:t> </a:t>
            </a:r>
            <a:r>
              <a:rPr lang="en-US" sz="2400" b="0" i="0" cap="none" dirty="0">
                <a:effectLst/>
                <a:latin typeface="+mj-lt"/>
              </a:rPr>
              <a:t>The outermost layer of the epidermis (stratum corneum) holds in water and keeps your skin hydrated and healthy.</a:t>
            </a:r>
          </a:p>
          <a:p>
            <a:pPr marL="0" indent="0">
              <a:buNone/>
            </a:pPr>
            <a:endParaRPr lang="en-AE" sz="2400" cap="none" dirty="0"/>
          </a:p>
        </p:txBody>
      </p:sp>
      <p:sp>
        <p:nvSpPr>
          <p:cNvPr id="4" name="Title 1">
            <a:extLst>
              <a:ext uri="{FF2B5EF4-FFF2-40B4-BE49-F238E27FC236}">
                <a16:creationId xmlns:a16="http://schemas.microsoft.com/office/drawing/2014/main" id="{45571BE6-656D-9731-1DCF-906F90C92D0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functions of the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6C741107-F18D-AE6A-3126-2204F394013E}"/>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5509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94C53-1691-6764-899D-D253B4227CBC}"/>
              </a:ext>
            </a:extLst>
          </p:cNvPr>
          <p:cNvSpPr>
            <a:spLocks noGrp="1"/>
          </p:cNvSpPr>
          <p:nvPr>
            <p:ph idx="1"/>
          </p:nvPr>
        </p:nvSpPr>
        <p:spPr>
          <a:xfrm>
            <a:off x="913775" y="2367093"/>
            <a:ext cx="10364452" cy="4255380"/>
          </a:xfrm>
        </p:spPr>
        <p:txBody>
          <a:bodyPr>
            <a:noAutofit/>
          </a:bodyPr>
          <a:lstStyle/>
          <a:p>
            <a:pPr marL="0" indent="0" algn="l">
              <a:buNone/>
            </a:pPr>
            <a:r>
              <a:rPr lang="en-US" sz="2400" b="1" i="0" cap="none" dirty="0">
                <a:solidFill>
                  <a:schemeClr val="accent1">
                    <a:lumMod val="75000"/>
                  </a:schemeClr>
                </a:solidFill>
                <a:effectLst/>
                <a:latin typeface="+mj-lt"/>
              </a:rPr>
              <a:t>2) Producing new skin cells</a:t>
            </a:r>
            <a:r>
              <a:rPr lang="en-US" sz="2400" cap="none" dirty="0">
                <a:solidFill>
                  <a:schemeClr val="accent1">
                    <a:lumMod val="75000"/>
                  </a:schemeClr>
                </a:solidFill>
                <a:latin typeface="+mj-lt"/>
              </a:rPr>
              <a:t>: </a:t>
            </a:r>
            <a:r>
              <a:rPr lang="en-US" sz="2400" b="0" i="0" cap="none" dirty="0">
                <a:solidFill>
                  <a:schemeClr val="accent1">
                    <a:lumMod val="75000"/>
                  </a:schemeClr>
                </a:solidFill>
                <a:effectLst/>
                <a:latin typeface="+mj-lt"/>
              </a:rPr>
              <a:t> </a:t>
            </a:r>
            <a:r>
              <a:rPr lang="en-US" sz="2400" b="0" i="0" cap="none" dirty="0">
                <a:solidFill>
                  <a:srgbClr val="343536"/>
                </a:solidFill>
                <a:effectLst/>
                <a:latin typeface="+mj-lt"/>
              </a:rPr>
              <a:t>New skin cells develop at the bottom layer of your epidermis (stratum </a:t>
            </a:r>
            <a:r>
              <a:rPr lang="en-US" sz="2400" b="0" i="0" cap="none" dirty="0" err="1">
                <a:solidFill>
                  <a:srgbClr val="343536"/>
                </a:solidFill>
                <a:effectLst/>
                <a:latin typeface="+mj-lt"/>
              </a:rPr>
              <a:t>basale</a:t>
            </a:r>
            <a:r>
              <a:rPr lang="en-US" sz="2400" b="0" i="0" cap="none" dirty="0">
                <a:solidFill>
                  <a:srgbClr val="343536"/>
                </a:solidFill>
                <a:effectLst/>
                <a:latin typeface="+mj-lt"/>
              </a:rPr>
              <a:t>) and travel up through the other layers as they get older. They reach the outermost layer of your epidermis after about a month, where the skin cells shed from your body as new cells develop at the bottom layer.</a:t>
            </a:r>
          </a:p>
          <a:p>
            <a:pPr marL="0" indent="0" algn="l">
              <a:buNone/>
            </a:pPr>
            <a:r>
              <a:rPr lang="en-US" sz="2400" b="1" i="0" cap="none" dirty="0">
                <a:solidFill>
                  <a:schemeClr val="accent1">
                    <a:lumMod val="75000"/>
                  </a:schemeClr>
                </a:solidFill>
                <a:effectLst/>
                <a:latin typeface="+mj-lt"/>
              </a:rPr>
              <a:t>3) Protection</a:t>
            </a:r>
            <a:r>
              <a:rPr lang="en-US" sz="2400" cap="none" dirty="0">
                <a:solidFill>
                  <a:schemeClr val="accent1">
                    <a:lumMod val="75000"/>
                  </a:schemeClr>
                </a:solidFill>
                <a:latin typeface="+mj-lt"/>
              </a:rPr>
              <a:t>:</a:t>
            </a:r>
            <a:r>
              <a:rPr lang="en-US" sz="2400" b="0" i="0" cap="none" dirty="0">
                <a:solidFill>
                  <a:schemeClr val="accent1">
                    <a:lumMod val="75000"/>
                  </a:schemeClr>
                </a:solidFill>
                <a:effectLst/>
                <a:latin typeface="+mj-lt"/>
              </a:rPr>
              <a:t> </a:t>
            </a:r>
            <a:r>
              <a:rPr lang="en-US" sz="2400" b="0" i="0" cap="none" dirty="0">
                <a:solidFill>
                  <a:srgbClr val="343536"/>
                </a:solidFill>
                <a:effectLst/>
                <a:latin typeface="+mj-lt"/>
              </a:rPr>
              <a:t>The epidermis acts like armor to protect your body from harm, including ultraviolet (</a:t>
            </a:r>
            <a:r>
              <a:rPr lang="en-US" sz="2400" b="0" i="0" cap="none" dirty="0" err="1">
                <a:solidFill>
                  <a:srgbClr val="343536"/>
                </a:solidFill>
                <a:effectLst/>
                <a:latin typeface="+mj-lt"/>
              </a:rPr>
              <a:t>uv</a:t>
            </a:r>
            <a:r>
              <a:rPr lang="en-US" sz="2400" b="0" i="0" cap="none" dirty="0">
                <a:solidFill>
                  <a:srgbClr val="343536"/>
                </a:solidFill>
                <a:effectLst/>
                <a:latin typeface="+mj-lt"/>
              </a:rPr>
              <a:t>) radiation, pathogens (bacteria, viruses, fungi and parasites) and chemicals.</a:t>
            </a:r>
          </a:p>
          <a:p>
            <a:pPr marL="0" indent="0" algn="l">
              <a:buNone/>
            </a:pPr>
            <a:r>
              <a:rPr lang="en-US" sz="2400" b="1" i="0" cap="none" dirty="0">
                <a:solidFill>
                  <a:schemeClr val="accent1">
                    <a:lumMod val="75000"/>
                  </a:schemeClr>
                </a:solidFill>
                <a:effectLst/>
                <a:latin typeface="+mj-lt"/>
              </a:rPr>
              <a:t>4) Skin color</a:t>
            </a:r>
            <a:r>
              <a:rPr lang="en-US" sz="2400" cap="none" dirty="0">
                <a:solidFill>
                  <a:schemeClr val="accent1">
                    <a:lumMod val="75000"/>
                  </a:schemeClr>
                </a:solidFill>
                <a:latin typeface="+mj-lt"/>
              </a:rPr>
              <a:t>: </a:t>
            </a:r>
            <a:r>
              <a:rPr lang="en-US" sz="2400" b="0" i="0" cap="none" dirty="0">
                <a:solidFill>
                  <a:srgbClr val="343536"/>
                </a:solidFill>
                <a:effectLst/>
                <a:latin typeface="+mj-lt"/>
              </a:rPr>
              <a:t>The epidermis has cells called melanocytes which make </a:t>
            </a:r>
            <a:r>
              <a:rPr lang="en-US" sz="2400" cap="none" dirty="0">
                <a:solidFill>
                  <a:srgbClr val="007BC2"/>
                </a:solidFill>
                <a:latin typeface="+mj-lt"/>
              </a:rPr>
              <a:t>melanin</a:t>
            </a:r>
            <a:r>
              <a:rPr lang="en-US" sz="2400" b="0" i="0" cap="none" dirty="0">
                <a:solidFill>
                  <a:srgbClr val="343536"/>
                </a:solidFill>
                <a:effectLst/>
                <a:latin typeface="+mj-lt"/>
              </a:rPr>
              <a:t>, which is a group of pigments in your skin that provides skin color.</a:t>
            </a:r>
          </a:p>
          <a:p>
            <a:endParaRPr lang="en-AE" sz="2400" cap="none" dirty="0"/>
          </a:p>
        </p:txBody>
      </p:sp>
      <p:sp>
        <p:nvSpPr>
          <p:cNvPr id="4" name="Title 1">
            <a:extLst>
              <a:ext uri="{FF2B5EF4-FFF2-40B4-BE49-F238E27FC236}">
                <a16:creationId xmlns:a16="http://schemas.microsoft.com/office/drawing/2014/main" id="{D4ED99AA-AD32-0701-5A14-1EDF0EC7749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functions of the epidermis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4782E73-5D85-C9BE-E3AB-D6E30608B50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71342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D7D73-7BE1-E2D5-75B2-198E66F2BBEA}"/>
              </a:ext>
            </a:extLst>
          </p:cNvPr>
          <p:cNvSpPr>
            <a:spLocks noGrp="1"/>
          </p:cNvSpPr>
          <p:nvPr>
            <p:ph idx="1"/>
          </p:nvPr>
        </p:nvSpPr>
        <p:spPr>
          <a:xfrm>
            <a:off x="913774" y="2418561"/>
            <a:ext cx="10364452" cy="3820922"/>
          </a:xfrm>
        </p:spPr>
        <p:txBody>
          <a:bodyPr>
            <a:normAutofit/>
          </a:bodyPr>
          <a:lstStyle/>
          <a:p>
            <a:pPr algn="l"/>
            <a:r>
              <a:rPr lang="en-US" sz="2400" b="1" i="0" cap="none" dirty="0">
                <a:effectLst/>
                <a:latin typeface="+mj-lt"/>
              </a:rPr>
              <a:t>How does the epidermis help with other organs?</a:t>
            </a:r>
          </a:p>
          <a:p>
            <a:pPr marL="0" indent="0" algn="l">
              <a:buNone/>
            </a:pPr>
            <a:r>
              <a:rPr lang="en-US" sz="2400" b="0" i="0" cap="none" dirty="0">
                <a:effectLst/>
                <a:latin typeface="+mj-lt"/>
              </a:rPr>
              <a:t>In conjunction with your other layers of skin, the epidermis protects your skeletal system, organs, muscles and tissues from harm.</a:t>
            </a:r>
          </a:p>
          <a:p>
            <a:pPr algn="l"/>
            <a:r>
              <a:rPr lang="en-US" sz="2400" b="1" i="0" cap="none" dirty="0">
                <a:effectLst/>
                <a:latin typeface="+mj-lt"/>
              </a:rPr>
              <a:t>Where is the epidermis located?</a:t>
            </a:r>
          </a:p>
          <a:p>
            <a:pPr marL="0" indent="0" algn="l">
              <a:buNone/>
            </a:pPr>
            <a:r>
              <a:rPr lang="en-US" sz="2400" b="0" i="0" cap="none" dirty="0">
                <a:effectLst/>
                <a:latin typeface="+mj-lt"/>
              </a:rPr>
              <a:t>The epidermis is the top layer of your skin, and it’s what you see or feel when you look at or touch another person.</a:t>
            </a:r>
          </a:p>
          <a:p>
            <a:pPr marL="0" indent="0">
              <a:buNone/>
            </a:pPr>
            <a:endParaRPr lang="en-AE" sz="2400" cap="none" dirty="0"/>
          </a:p>
        </p:txBody>
      </p:sp>
      <p:sp>
        <p:nvSpPr>
          <p:cNvPr id="4" name="Title 1">
            <a:extLst>
              <a:ext uri="{FF2B5EF4-FFF2-40B4-BE49-F238E27FC236}">
                <a16:creationId xmlns:a16="http://schemas.microsoft.com/office/drawing/2014/main" id="{D9DCA31A-A580-87D9-4E8C-21BE65C7ECB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6B5C6ED7-6AF5-9261-A535-14FF4A77A58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87219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B7479-61C6-1F2B-48F8-AF3C44B36A61}"/>
              </a:ext>
            </a:extLst>
          </p:cNvPr>
          <p:cNvSpPr>
            <a:spLocks noGrp="1"/>
          </p:cNvSpPr>
          <p:nvPr>
            <p:ph idx="1"/>
          </p:nvPr>
        </p:nvSpPr>
        <p:spPr>
          <a:xfrm>
            <a:off x="913775" y="2367093"/>
            <a:ext cx="10364452" cy="4257994"/>
          </a:xfrm>
        </p:spPr>
        <p:txBody>
          <a:bodyPr>
            <a:noAutofit/>
          </a:bodyPr>
          <a:lstStyle/>
          <a:p>
            <a:pPr marL="0" indent="0" algn="l">
              <a:buNone/>
            </a:pPr>
            <a:r>
              <a:rPr lang="en-US" sz="2400" b="1" i="0" cap="none" dirty="0">
                <a:solidFill>
                  <a:srgbClr val="343536"/>
                </a:solidFill>
                <a:effectLst/>
                <a:latin typeface="Source Sans Pro" panose="020B0503030403020204" pitchFamily="34" charset="0"/>
              </a:rPr>
              <a:t>What are the 3 major cells that make up the epidermis?</a:t>
            </a:r>
          </a:p>
          <a:p>
            <a:pPr marL="0" indent="0" algn="l">
              <a:buNone/>
            </a:pPr>
            <a:endParaRPr lang="en-US" sz="2400" b="1" i="0" cap="none" dirty="0">
              <a:solidFill>
                <a:srgbClr val="343536"/>
              </a:solidFill>
              <a:effectLst/>
              <a:latin typeface="+mj-lt"/>
            </a:endParaRPr>
          </a:p>
          <a:p>
            <a:pPr marL="0" indent="0" algn="l">
              <a:buNone/>
            </a:pPr>
            <a:r>
              <a:rPr lang="en-US" sz="2400" b="0" i="0" cap="none" dirty="0">
                <a:effectLst/>
                <a:latin typeface="+mj-lt"/>
              </a:rPr>
              <a:t>The epidermis contains different types of cells, including:</a:t>
            </a:r>
          </a:p>
          <a:p>
            <a:pPr algn="l">
              <a:buFont typeface="Courier New" panose="02070309020205020404" pitchFamily="49" charset="0"/>
              <a:buChar char="o"/>
            </a:pPr>
            <a:r>
              <a:rPr lang="en-US" sz="2400" b="1" i="0" cap="none" dirty="0">
                <a:effectLst/>
                <a:latin typeface="+mj-lt"/>
              </a:rPr>
              <a:t> </a:t>
            </a:r>
            <a:r>
              <a:rPr lang="en-US" sz="2400" b="1" i="0" cap="none" dirty="0">
                <a:solidFill>
                  <a:schemeClr val="accent1">
                    <a:lumMod val="75000"/>
                  </a:schemeClr>
                </a:solidFill>
                <a:effectLst/>
                <a:latin typeface="+mj-lt"/>
              </a:rPr>
              <a:t>Keratinocytes</a:t>
            </a:r>
            <a:r>
              <a:rPr lang="en-US" sz="2400" b="0" i="0" cap="none" dirty="0">
                <a:solidFill>
                  <a:schemeClr val="accent1">
                    <a:lumMod val="75000"/>
                  </a:schemeClr>
                </a:solidFill>
                <a:effectLst/>
                <a:latin typeface="+mj-lt"/>
              </a:rPr>
              <a:t>: </a:t>
            </a:r>
            <a:r>
              <a:rPr lang="en-US" sz="2400" b="0" i="0" cap="none" dirty="0">
                <a:effectLst/>
                <a:latin typeface="+mj-lt"/>
              </a:rPr>
              <a:t>Keratinocytes produce the protein </a:t>
            </a:r>
            <a:r>
              <a:rPr lang="en-US" sz="2400" cap="none" dirty="0">
                <a:latin typeface="+mj-lt"/>
              </a:rPr>
              <a:t>keratin</a:t>
            </a:r>
            <a:r>
              <a:rPr lang="en-US" sz="2400" b="0" i="0" cap="none" dirty="0">
                <a:effectLst/>
                <a:latin typeface="+mj-lt"/>
              </a:rPr>
              <a:t>, which is the main component of the epidermis.</a:t>
            </a:r>
          </a:p>
          <a:p>
            <a:pPr algn="l">
              <a:buFont typeface="Courier New" panose="02070309020205020404" pitchFamily="49" charset="0"/>
              <a:buChar char="o"/>
            </a:pPr>
            <a:r>
              <a:rPr lang="en-US" sz="2400" b="1" i="0" cap="none" dirty="0">
                <a:solidFill>
                  <a:schemeClr val="accent1">
                    <a:lumMod val="75000"/>
                  </a:schemeClr>
                </a:solidFill>
                <a:effectLst/>
                <a:latin typeface="+mj-lt"/>
              </a:rPr>
              <a:t>Melanocytes</a:t>
            </a:r>
            <a:r>
              <a:rPr lang="en-US" sz="2400" b="0" i="0" cap="none" dirty="0">
                <a:effectLst/>
                <a:latin typeface="+mj-lt"/>
              </a:rPr>
              <a:t>: Melanocytes make your skin pigment, known as melanin.</a:t>
            </a:r>
          </a:p>
          <a:p>
            <a:pPr algn="l">
              <a:buFont typeface="Courier New" panose="02070309020205020404" pitchFamily="49" charset="0"/>
              <a:buChar char="o"/>
            </a:pPr>
            <a:r>
              <a:rPr lang="en-US" sz="2400" b="1" i="0" cap="none" dirty="0">
                <a:solidFill>
                  <a:schemeClr val="accent1">
                    <a:lumMod val="75000"/>
                  </a:schemeClr>
                </a:solidFill>
                <a:effectLst/>
                <a:latin typeface="+mj-lt"/>
              </a:rPr>
              <a:t>Langerhans cells</a:t>
            </a:r>
            <a:r>
              <a:rPr lang="en-US" sz="2400" b="0" i="0" cap="none" dirty="0">
                <a:solidFill>
                  <a:schemeClr val="accent1">
                    <a:lumMod val="75000"/>
                  </a:schemeClr>
                </a:solidFill>
                <a:effectLst/>
                <a:latin typeface="+mj-lt"/>
              </a:rPr>
              <a:t>: </a:t>
            </a:r>
            <a:r>
              <a:rPr lang="en-US" sz="2400" b="0" i="0" cap="none" dirty="0">
                <a:effectLst/>
                <a:latin typeface="+mj-lt"/>
              </a:rPr>
              <a:t>Langerhans cells prevent things from getting into your skin.</a:t>
            </a:r>
          </a:p>
          <a:p>
            <a:endParaRPr lang="en-AE" sz="2400" cap="none" dirty="0"/>
          </a:p>
        </p:txBody>
      </p:sp>
      <p:sp>
        <p:nvSpPr>
          <p:cNvPr id="4" name="Title 1">
            <a:extLst>
              <a:ext uri="{FF2B5EF4-FFF2-40B4-BE49-F238E27FC236}">
                <a16:creationId xmlns:a16="http://schemas.microsoft.com/office/drawing/2014/main" id="{ACD02536-81D0-F795-AC72-5517767634C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44183CE-DD91-8E55-F1F7-E218ABD975C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584683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98A908-4127-76FD-195B-E073299DA82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Epidermis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5" name="Content Placeholder 4">
            <a:extLst>
              <a:ext uri="{FF2B5EF4-FFF2-40B4-BE49-F238E27FC236}">
                <a16:creationId xmlns:a16="http://schemas.microsoft.com/office/drawing/2014/main" id="{EB877A94-0437-49EB-BF6E-CD6DEF09D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190" y="2312125"/>
            <a:ext cx="6939286" cy="4340403"/>
          </a:xfrm>
          <a:prstGeom prst="rect">
            <a:avLst/>
          </a:prstGeom>
        </p:spPr>
      </p:pic>
    </p:spTree>
    <p:extLst>
      <p:ext uri="{BB962C8B-B14F-4D97-AF65-F5344CB8AC3E}">
        <p14:creationId xmlns:p14="http://schemas.microsoft.com/office/powerpoint/2010/main" val="3170544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1ABB1-77B6-81FC-D5D4-E151F0D08FA4}"/>
              </a:ext>
            </a:extLst>
          </p:cNvPr>
          <p:cNvSpPr>
            <a:spLocks noGrp="1"/>
          </p:cNvSpPr>
          <p:nvPr>
            <p:ph idx="1"/>
          </p:nvPr>
        </p:nvSpPr>
        <p:spPr>
          <a:xfrm>
            <a:off x="913775" y="2470319"/>
            <a:ext cx="10364452" cy="4055172"/>
          </a:xfrm>
        </p:spPr>
        <p:txBody>
          <a:bodyPr>
            <a:normAutofit/>
          </a:bodyPr>
          <a:lstStyle/>
          <a:p>
            <a:pPr marL="0" indent="0">
              <a:buNone/>
            </a:pPr>
            <a:r>
              <a:rPr lang="en-GB" sz="2400" cap="none" dirty="0">
                <a:latin typeface="+mj-lt"/>
                <a:cs typeface="Al Nile" pitchFamily="2" charset="-78"/>
              </a:rPr>
              <a:t>The dermis is commonly known as the true skin. </a:t>
            </a:r>
          </a:p>
          <a:p>
            <a:pPr marL="0" indent="0">
              <a:buNone/>
            </a:pPr>
            <a:r>
              <a:rPr lang="en-US" sz="2400" cap="none" dirty="0">
                <a:latin typeface="+mj-lt"/>
                <a:cs typeface="Al Nile" pitchFamily="2" charset="-78"/>
              </a:rPr>
              <a:t>The dermis is a connective tissue layer sandwiched between the epidermis and subcutaneous tissue. The dermis is a fibrous structure composed of collagen, elastic tissue</a:t>
            </a:r>
          </a:p>
          <a:p>
            <a:pPr marL="0" indent="0">
              <a:buNone/>
            </a:pPr>
            <a:r>
              <a:rPr lang="en-US" sz="2400" cap="none" dirty="0">
                <a:latin typeface="+mj-lt"/>
                <a:cs typeface="Al Nile" pitchFamily="2" charset="-78"/>
              </a:rPr>
              <a:t>The role of the dermis is to support and protect the skin and deeper layers. </a:t>
            </a:r>
          </a:p>
          <a:p>
            <a:pPr marL="0" indent="0">
              <a:buNone/>
            </a:pPr>
            <a:r>
              <a:rPr lang="en-GB" sz="2400" cap="none" dirty="0">
                <a:latin typeface="+mj-lt"/>
                <a:cs typeface="Al Nile" pitchFamily="2" charset="-78"/>
              </a:rPr>
              <a:t>The dermis contains sweat and sebaceous glands, hair follicles and many living cells.</a:t>
            </a:r>
            <a:endParaRPr lang="en-US" sz="2400" cap="none" dirty="0">
              <a:latin typeface="+mj-lt"/>
              <a:cs typeface="Al Nile" pitchFamily="2" charset="-78"/>
            </a:endParaRPr>
          </a:p>
          <a:p>
            <a:pPr marL="0" indent="0">
              <a:buNone/>
            </a:pPr>
            <a:endParaRPr lang="en-AE" sz="2400" cap="none" dirty="0"/>
          </a:p>
        </p:txBody>
      </p:sp>
      <p:sp>
        <p:nvSpPr>
          <p:cNvPr id="4" name="Title 1">
            <a:extLst>
              <a:ext uri="{FF2B5EF4-FFF2-40B4-BE49-F238E27FC236}">
                <a16:creationId xmlns:a16="http://schemas.microsoft.com/office/drawing/2014/main" id="{9FD131B6-35D4-351A-37D3-A88D83E79F7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47F60B7-F751-F0F6-2258-ED5CD4DEEBFF}"/>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03075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54380"/>
            <a:ext cx="9601196" cy="802063"/>
          </a:xfrm>
        </p:spPr>
        <p:txBody>
          <a:bodyPr>
            <a:normAutofit/>
          </a:bodyPr>
          <a:lstStyle/>
          <a:p>
            <a:endParaRPr lang="en-US" sz="3200" dirty="0"/>
          </a:p>
        </p:txBody>
      </p:sp>
      <p:sp>
        <p:nvSpPr>
          <p:cNvPr id="3" name="Content Placeholder 2"/>
          <p:cNvSpPr>
            <a:spLocks noGrp="1"/>
          </p:cNvSpPr>
          <p:nvPr>
            <p:ph idx="1"/>
          </p:nvPr>
        </p:nvSpPr>
        <p:spPr>
          <a:xfrm>
            <a:off x="1005082" y="1761020"/>
            <a:ext cx="9601196" cy="4464420"/>
          </a:xfrm>
        </p:spPr>
        <p:txBody>
          <a:bodyPr>
            <a:noAutofit/>
          </a:bodyPr>
          <a:lstStyle/>
          <a:p>
            <a:r>
              <a:rPr lang="en-US" sz="2400" b="1" cap="none" dirty="0">
                <a:solidFill>
                  <a:schemeClr val="accent1">
                    <a:lumMod val="75000"/>
                  </a:schemeClr>
                </a:solidFill>
              </a:rPr>
              <a:t>Employers must</a:t>
            </a:r>
            <a:r>
              <a:rPr lang="ar-AE" sz="2400" b="1" cap="none" dirty="0">
                <a:solidFill>
                  <a:srgbClr val="00B050"/>
                </a:solidFill>
              </a:rPr>
              <a:t> </a:t>
            </a:r>
            <a:r>
              <a:rPr lang="en-US" sz="2400" b="1" cap="none" dirty="0">
                <a:solidFill>
                  <a:schemeClr val="accent1">
                    <a:lumMod val="75000"/>
                  </a:schemeClr>
                </a:solidFill>
              </a:rPr>
              <a:t>: </a:t>
            </a:r>
          </a:p>
          <a:p>
            <a:pPr>
              <a:buFont typeface="Courier New" panose="02070309020205020404" pitchFamily="49" charset="0"/>
              <a:buChar char="o"/>
            </a:pPr>
            <a:r>
              <a:rPr lang="en-US" sz="2400" cap="none" dirty="0">
                <a:cs typeface="Al Nile" pitchFamily="2" charset="-78"/>
              </a:rPr>
              <a:t>Provide and maintain safe working environment. </a:t>
            </a:r>
          </a:p>
          <a:p>
            <a:pPr>
              <a:buFont typeface="Courier New" panose="02070309020205020404" pitchFamily="49" charset="0"/>
              <a:buChar char="o"/>
            </a:pPr>
            <a:r>
              <a:rPr lang="en-US" sz="2400" cap="none" dirty="0">
                <a:cs typeface="Al Nile" pitchFamily="2" charset="-78"/>
              </a:rPr>
              <a:t>Provide safe systems of work. </a:t>
            </a:r>
          </a:p>
          <a:p>
            <a:pPr>
              <a:buFont typeface="Courier New" panose="02070309020205020404" pitchFamily="49" charset="0"/>
              <a:buChar char="o"/>
            </a:pPr>
            <a:r>
              <a:rPr lang="en-US" sz="2400" cap="none" dirty="0">
                <a:cs typeface="Al Nile" pitchFamily="2" charset="-78"/>
              </a:rPr>
              <a:t>Provide information, training and supervision. </a:t>
            </a:r>
          </a:p>
          <a:p>
            <a:pPr>
              <a:buFont typeface="Courier New" panose="02070309020205020404" pitchFamily="49" charset="0"/>
              <a:buChar char="o"/>
            </a:pPr>
            <a:r>
              <a:rPr lang="en-US" sz="2400" cap="none" dirty="0">
                <a:cs typeface="Al Nile" pitchFamily="2" charset="-78"/>
              </a:rPr>
              <a:t>Ensure storage and movement of goods and materials. </a:t>
            </a:r>
          </a:p>
          <a:p>
            <a:pPr>
              <a:buFont typeface="Courier New" panose="02070309020205020404" pitchFamily="49" charset="0"/>
              <a:buChar char="o"/>
            </a:pPr>
            <a:r>
              <a:rPr lang="en-US" sz="2400" cap="none" dirty="0">
                <a:cs typeface="Al Nile" pitchFamily="2" charset="-78"/>
              </a:rPr>
              <a:t>Provide and maintain safe equipment. </a:t>
            </a:r>
          </a:p>
          <a:p>
            <a:pPr>
              <a:buFont typeface="Courier New" panose="02070309020205020404" pitchFamily="49" charset="0"/>
              <a:buChar char="o"/>
            </a:pPr>
            <a:r>
              <a:rPr lang="en-US" sz="2400" cap="none" dirty="0">
                <a:cs typeface="Al Nile" pitchFamily="2" charset="-78"/>
              </a:rPr>
              <a:t>Providing training sessions for beauty therapy to develop skills and product knowledge.</a:t>
            </a:r>
          </a:p>
          <a:p>
            <a:pPr>
              <a:buFont typeface="Courier New" panose="02070309020205020404" pitchFamily="49" charset="0"/>
              <a:buChar char="o"/>
            </a:pPr>
            <a:r>
              <a:rPr lang="en-US" sz="2400" cap="none" dirty="0">
                <a:cs typeface="Al Nile" pitchFamily="2" charset="-78"/>
              </a:rPr>
              <a:t>Providing  uniform</a:t>
            </a:r>
            <a:r>
              <a:rPr lang="ar-AE" sz="2400" cap="none" dirty="0">
                <a:cs typeface="Al Nile" pitchFamily="2" charset="-78"/>
              </a:rPr>
              <a:t>.</a:t>
            </a:r>
            <a:endParaRPr lang="en-US" sz="2400" cap="none" dirty="0">
              <a:cs typeface="Al Nile" pitchFamily="2" charset="-78"/>
            </a:endParaRPr>
          </a:p>
          <a:p>
            <a:pPr marL="0" indent="0">
              <a:buNone/>
            </a:pPr>
            <a:endParaRPr lang="en-US" sz="2400" cap="none" dirty="0"/>
          </a:p>
        </p:txBody>
      </p:sp>
      <p:sp>
        <p:nvSpPr>
          <p:cNvPr id="4" name="Title 1">
            <a:extLst>
              <a:ext uri="{FF2B5EF4-FFF2-40B4-BE49-F238E27FC236}">
                <a16:creationId xmlns:a16="http://schemas.microsoft.com/office/drawing/2014/main" id="{7FB440E0-3CA5-E2DE-9C6A-91045F1FE7B6}"/>
              </a:ext>
            </a:extLst>
          </p:cNvPr>
          <p:cNvSpPr txBox="1">
            <a:spLocks/>
          </p:cNvSpPr>
          <p:nvPr/>
        </p:nvSpPr>
        <p:spPr>
          <a:xfrm>
            <a:off x="1140299" y="761102"/>
            <a:ext cx="9911401" cy="802063"/>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5" name="Picture 4" descr="Logo, company name&#10;&#10;Description automatically generated">
            <a:extLst>
              <a:ext uri="{FF2B5EF4-FFF2-40B4-BE49-F238E27FC236}">
                <a16:creationId xmlns:a16="http://schemas.microsoft.com/office/drawing/2014/main" id="{465FECA8-0AE3-74AF-9A09-9615C1B0FF7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954382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C2287-1FF4-B2AF-14C5-541194FC86F7}"/>
              </a:ext>
            </a:extLst>
          </p:cNvPr>
          <p:cNvSpPr>
            <a:spLocks noGrp="1"/>
          </p:cNvSpPr>
          <p:nvPr>
            <p:ph idx="1"/>
          </p:nvPr>
        </p:nvSpPr>
        <p:spPr>
          <a:xfrm>
            <a:off x="913775" y="2432408"/>
            <a:ext cx="10364452" cy="3424107"/>
          </a:xfrm>
        </p:spPr>
        <p:txBody>
          <a:bodyPr>
            <a:normAutofit/>
          </a:bodyPr>
          <a:lstStyle/>
          <a:p>
            <a:pPr marL="0" indent="0">
              <a:buNone/>
            </a:pPr>
            <a:r>
              <a:rPr lang="en-GB" sz="2400" cap="none" dirty="0">
                <a:latin typeface="+mj-lt"/>
                <a:cs typeface="Al Nile" pitchFamily="2" charset="-78"/>
              </a:rPr>
              <a:t>- It is made of connective tissue, mainly areolar tissue which is tough and elastic, and contains white collagen fibres and yellow elastic tissue know as elastin. </a:t>
            </a:r>
          </a:p>
          <a:p>
            <a:pPr marL="0" indent="0">
              <a:buNone/>
            </a:pPr>
            <a:r>
              <a:rPr lang="en-GB" sz="2400" cap="none" dirty="0">
                <a:latin typeface="+mj-lt"/>
                <a:cs typeface="Al Nile" pitchFamily="2" charset="-78"/>
              </a:rPr>
              <a:t>Collagen plumps the skin and elastin keeps it supple and elastic, both diminish with age.</a:t>
            </a:r>
          </a:p>
          <a:p>
            <a:pPr marL="0" indent="0" algn="l">
              <a:buNone/>
            </a:pPr>
            <a:r>
              <a:rPr lang="en-US" sz="2400" b="0" i="0" cap="none" dirty="0">
                <a:effectLst/>
                <a:latin typeface="+mj-lt"/>
                <a:cs typeface="Al Nile" pitchFamily="2" charset="-78"/>
              </a:rPr>
              <a:t>- The two proteins are closely associated and work together, they have two totally opposing jobs. </a:t>
            </a:r>
            <a:endParaRPr lang="en-GB" sz="2400" cap="none" dirty="0">
              <a:latin typeface="+mj-lt"/>
              <a:cs typeface="Al Nile" pitchFamily="2" charset="-78"/>
            </a:endParaRPr>
          </a:p>
          <a:p>
            <a:endParaRPr lang="en-AE" sz="2400" cap="none" dirty="0">
              <a:latin typeface="+mj-lt"/>
            </a:endParaRPr>
          </a:p>
        </p:txBody>
      </p:sp>
      <p:sp>
        <p:nvSpPr>
          <p:cNvPr id="4" name="Title 1">
            <a:extLst>
              <a:ext uri="{FF2B5EF4-FFF2-40B4-BE49-F238E27FC236}">
                <a16:creationId xmlns:a16="http://schemas.microsoft.com/office/drawing/2014/main" id="{5590C99E-2258-62DC-D548-D5578B891E8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24F626DE-5645-6680-1B16-2D096D0E4950}"/>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332652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44250-01E4-07AA-39B2-A00064C8C703}"/>
              </a:ext>
            </a:extLst>
          </p:cNvPr>
          <p:cNvSpPr>
            <a:spLocks noGrp="1"/>
          </p:cNvSpPr>
          <p:nvPr>
            <p:ph idx="1"/>
          </p:nvPr>
        </p:nvSpPr>
        <p:spPr>
          <a:xfrm>
            <a:off x="913774" y="2370521"/>
            <a:ext cx="10364452" cy="4251952"/>
          </a:xfrm>
        </p:spPr>
        <p:txBody>
          <a:bodyPr>
            <a:noAutofit/>
          </a:bodyPr>
          <a:lstStyle/>
          <a:p>
            <a:r>
              <a:rPr lang="en-US" sz="2400" b="1" i="0" cap="none" dirty="0">
                <a:solidFill>
                  <a:srgbClr val="343536"/>
                </a:solidFill>
                <a:effectLst/>
                <a:latin typeface="Source Sans Pro" panose="020B0503030403020204" pitchFamily="34" charset="0"/>
              </a:rPr>
              <a:t>What are the two layers of the dermis?</a:t>
            </a:r>
          </a:p>
          <a:p>
            <a:pPr marL="0" indent="0" algn="l">
              <a:buNone/>
            </a:pPr>
            <a:r>
              <a:rPr lang="en-US" sz="2400" b="1" i="0" cap="none" dirty="0">
                <a:solidFill>
                  <a:schemeClr val="accent1">
                    <a:lumMod val="75000"/>
                  </a:schemeClr>
                </a:solidFill>
                <a:effectLst/>
                <a:latin typeface="Source Sans Pro" panose="020B0503030403020204" pitchFamily="34" charset="0"/>
              </a:rPr>
              <a:t>1) Reticular layer</a:t>
            </a:r>
            <a:r>
              <a:rPr lang="en-US" sz="2400" b="0" i="0" cap="none" dirty="0">
                <a:solidFill>
                  <a:schemeClr val="accent1">
                    <a:lumMod val="75000"/>
                  </a:schemeClr>
                </a:solidFill>
                <a:effectLst/>
                <a:latin typeface="Source Sans Pro" panose="020B0503030403020204" pitchFamily="34" charset="0"/>
              </a:rPr>
              <a:t>: </a:t>
            </a:r>
            <a:r>
              <a:rPr lang="en-US" sz="2400" b="0" i="0" cap="none" dirty="0">
                <a:effectLst/>
                <a:latin typeface="+mj-lt"/>
              </a:rPr>
              <a:t>The reticular layer is the bottom layer of your dermis. It’s thick, and it contains blood vessels, glands, hair follicles, lymphatics, nerves and fat cells. A net-like structure of elastin fibers and collagen fibers surrounds the reticular dermis. These fibers support your skin’s overall structure, as well as allow it to move and stretch.</a:t>
            </a:r>
          </a:p>
          <a:p>
            <a:pPr marL="0" indent="0" algn="l">
              <a:buNone/>
            </a:pPr>
            <a:r>
              <a:rPr lang="en-US" sz="2400" b="1" i="0" cap="none" dirty="0">
                <a:solidFill>
                  <a:schemeClr val="accent1">
                    <a:lumMod val="75000"/>
                  </a:schemeClr>
                </a:solidFill>
                <a:effectLst/>
                <a:latin typeface="Source Sans Pro" panose="020B0503030403020204" pitchFamily="34" charset="0"/>
              </a:rPr>
              <a:t>2) Papillary layer</a:t>
            </a:r>
            <a:r>
              <a:rPr lang="en-US" sz="2400" b="0" i="0" cap="none" dirty="0">
                <a:solidFill>
                  <a:schemeClr val="accent1">
                    <a:lumMod val="75000"/>
                  </a:schemeClr>
                </a:solidFill>
                <a:effectLst/>
                <a:latin typeface="Source Sans Pro" panose="020B0503030403020204" pitchFamily="34" charset="0"/>
              </a:rPr>
              <a:t>: </a:t>
            </a:r>
            <a:r>
              <a:rPr lang="en-US" sz="2400" b="0" i="0" cap="none" dirty="0">
                <a:effectLst/>
                <a:latin typeface="+mj-lt"/>
              </a:rPr>
              <a:t>The papillary layer is the top layer of your dermis. It’s much thinner than the reticular dermis. It consists of collagen fibers, fibroblast cells, fat cells.</a:t>
            </a:r>
          </a:p>
          <a:p>
            <a:pPr marL="0" indent="0">
              <a:buNone/>
            </a:pPr>
            <a:endParaRPr lang="en-US" sz="2400" b="1" i="0" cap="none" dirty="0">
              <a:solidFill>
                <a:srgbClr val="343536"/>
              </a:solidFill>
              <a:effectLst/>
              <a:latin typeface="Source Sans Pro" panose="020B0503030403020204" pitchFamily="34" charset="0"/>
            </a:endParaRPr>
          </a:p>
          <a:p>
            <a:endParaRPr lang="en-AE" sz="2400" cap="none" dirty="0"/>
          </a:p>
        </p:txBody>
      </p:sp>
      <p:sp>
        <p:nvSpPr>
          <p:cNvPr id="4" name="Title 1">
            <a:extLst>
              <a:ext uri="{FF2B5EF4-FFF2-40B4-BE49-F238E27FC236}">
                <a16:creationId xmlns:a16="http://schemas.microsoft.com/office/drawing/2014/main" id="{52296F83-54F2-E330-BF6E-48EE23CDA7E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79F75077-655A-EE1A-3CB1-1F9238C3849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97813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799D20-3CAF-7292-77A1-A1432CFD94F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Diagram&#10;&#10;Description automatically generated">
            <a:extLst>
              <a:ext uri="{FF2B5EF4-FFF2-40B4-BE49-F238E27FC236}">
                <a16:creationId xmlns:a16="http://schemas.microsoft.com/office/drawing/2014/main" id="{1FEB9CC2-44DA-0897-F06E-1C4BC4F80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5" y="2576981"/>
            <a:ext cx="4649398" cy="3900766"/>
          </a:xfrm>
          <a:prstGeom prst="rect">
            <a:avLst/>
          </a:prstGeom>
        </p:spPr>
      </p:pic>
      <p:pic>
        <p:nvPicPr>
          <p:cNvPr id="12" name="Content Placeholder 11" descr="Diagram&#10;&#10;Description automatically generated">
            <a:extLst>
              <a:ext uri="{FF2B5EF4-FFF2-40B4-BE49-F238E27FC236}">
                <a16:creationId xmlns:a16="http://schemas.microsoft.com/office/drawing/2014/main" id="{B49C1010-96F5-B603-E763-0572185150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8440" y="2576981"/>
            <a:ext cx="4458017" cy="3900766"/>
          </a:xfrm>
        </p:spPr>
      </p:pic>
    </p:spTree>
    <p:extLst>
      <p:ext uri="{BB962C8B-B14F-4D97-AF65-F5344CB8AC3E}">
        <p14:creationId xmlns:p14="http://schemas.microsoft.com/office/powerpoint/2010/main" val="2009851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5597D-544E-AF6A-2C0C-547641D57288}"/>
              </a:ext>
            </a:extLst>
          </p:cNvPr>
          <p:cNvSpPr>
            <a:spLocks noGrp="1"/>
          </p:cNvSpPr>
          <p:nvPr>
            <p:ph idx="1"/>
          </p:nvPr>
        </p:nvSpPr>
        <p:spPr>
          <a:xfrm>
            <a:off x="913774" y="2357415"/>
            <a:ext cx="10364452" cy="4046356"/>
          </a:xfrm>
        </p:spPr>
        <p:txBody>
          <a:bodyPr>
            <a:noAutofit/>
          </a:bodyPr>
          <a:lstStyle/>
          <a:p>
            <a:pPr marL="0" indent="0" algn="l">
              <a:buNone/>
            </a:pPr>
            <a:r>
              <a:rPr lang="en-US" sz="2400" b="1" i="0" cap="none" dirty="0">
                <a:solidFill>
                  <a:srgbClr val="343536"/>
                </a:solidFill>
                <a:effectLst/>
                <a:cs typeface="Al Nile" pitchFamily="2" charset="-78"/>
              </a:rPr>
              <a:t>What are the functions of the dermis?</a:t>
            </a:r>
          </a:p>
          <a:p>
            <a:pPr marL="0" indent="0" algn="l">
              <a:buNone/>
            </a:pPr>
            <a:r>
              <a:rPr lang="en-US" sz="2400" b="0" i="0" cap="none" dirty="0">
                <a:effectLst/>
                <a:cs typeface="Al Nile" pitchFamily="2" charset="-78"/>
              </a:rPr>
              <a:t>Each layer of your skin works together to protect your body. The dermis has many additional functions, including:</a:t>
            </a:r>
          </a:p>
          <a:p>
            <a:pPr marL="0" indent="0" algn="l">
              <a:buNone/>
            </a:pPr>
            <a:r>
              <a:rPr lang="en-US" sz="2400" b="1" i="0" cap="none" dirty="0">
                <a:solidFill>
                  <a:schemeClr val="accent1">
                    <a:lumMod val="75000"/>
                  </a:schemeClr>
                </a:solidFill>
                <a:effectLst/>
                <a:cs typeface="Al Nile" pitchFamily="2" charset="-78"/>
              </a:rPr>
              <a:t>1) Supporting your epidermis</a:t>
            </a:r>
            <a:r>
              <a:rPr lang="en-US" sz="2400" b="0" i="0" cap="none" dirty="0">
                <a:solidFill>
                  <a:schemeClr val="accent1">
                    <a:lumMod val="75000"/>
                  </a:schemeClr>
                </a:solidFill>
                <a:effectLst/>
                <a:cs typeface="Al Nile" pitchFamily="2" charset="-78"/>
              </a:rPr>
              <a:t>:</a:t>
            </a:r>
            <a:r>
              <a:rPr lang="en-US" sz="2400" b="0" i="0" cap="none" dirty="0">
                <a:effectLst/>
                <a:cs typeface="Al Nile" pitchFamily="2" charset="-78"/>
              </a:rPr>
              <a:t> Your dermis’s structure provides strength and flexibility, and blood vessels help maintain your epidermis by transporting nutrients.</a:t>
            </a:r>
          </a:p>
          <a:p>
            <a:pPr marL="0" indent="0" algn="l">
              <a:buNone/>
            </a:pPr>
            <a:r>
              <a:rPr lang="en-US" sz="2400" b="1" i="0" cap="none" dirty="0">
                <a:solidFill>
                  <a:schemeClr val="accent1">
                    <a:lumMod val="75000"/>
                  </a:schemeClr>
                </a:solidFill>
                <a:effectLst/>
                <a:cs typeface="Al Nile" pitchFamily="2" charset="-78"/>
              </a:rPr>
              <a:t>2) Feeling different sensations</a:t>
            </a:r>
            <a:r>
              <a:rPr lang="en-US" sz="2400" b="0" i="0" cap="none" dirty="0">
                <a:solidFill>
                  <a:schemeClr val="accent1">
                    <a:lumMod val="75000"/>
                  </a:schemeClr>
                </a:solidFill>
                <a:effectLst/>
                <a:cs typeface="Al Nile" pitchFamily="2" charset="-78"/>
              </a:rPr>
              <a:t>:</a:t>
            </a:r>
            <a:r>
              <a:rPr lang="en-US" sz="2400" b="0" i="0" cap="none" dirty="0">
                <a:solidFill>
                  <a:srgbClr val="343536"/>
                </a:solidFill>
                <a:effectLst/>
                <a:cs typeface="Al Nile" pitchFamily="2" charset="-78"/>
              </a:rPr>
              <a:t> </a:t>
            </a:r>
            <a:r>
              <a:rPr lang="en-US" sz="2400" b="0" i="0" cap="none" dirty="0">
                <a:effectLst/>
                <a:cs typeface="Al Nile" pitchFamily="2" charset="-78"/>
              </a:rPr>
              <a:t>Nerve endings in your dermis allow you to feel different sensations, like pressure, pain, heat, cold and itchiness.</a:t>
            </a:r>
          </a:p>
          <a:p>
            <a:pPr marL="0" indent="0" algn="l">
              <a:buNone/>
            </a:pPr>
            <a:endParaRPr lang="en-AE" sz="2400" cap="none" dirty="0"/>
          </a:p>
        </p:txBody>
      </p:sp>
      <p:sp>
        <p:nvSpPr>
          <p:cNvPr id="4" name="Title 1">
            <a:extLst>
              <a:ext uri="{FF2B5EF4-FFF2-40B4-BE49-F238E27FC236}">
                <a16:creationId xmlns:a16="http://schemas.microsoft.com/office/drawing/2014/main" id="{156A5001-0914-9740-0AD8-E15E4111A88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functions of the dermis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81B87AB-6DDC-3808-406E-40150FD349A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107514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E948A-497E-678D-7ADB-384FCF7C094B}"/>
              </a:ext>
            </a:extLst>
          </p:cNvPr>
          <p:cNvSpPr>
            <a:spLocks noGrp="1"/>
          </p:cNvSpPr>
          <p:nvPr>
            <p:ph idx="1"/>
          </p:nvPr>
        </p:nvSpPr>
        <p:spPr>
          <a:xfrm>
            <a:off x="913775" y="2367093"/>
            <a:ext cx="10364452" cy="3872390"/>
          </a:xfrm>
        </p:spPr>
        <p:txBody>
          <a:bodyPr>
            <a:noAutofit/>
          </a:bodyPr>
          <a:lstStyle/>
          <a:p>
            <a:pPr marL="0" indent="0">
              <a:buNone/>
            </a:pPr>
            <a:r>
              <a:rPr lang="en-US" sz="2400" b="1" i="0" cap="none" dirty="0">
                <a:solidFill>
                  <a:schemeClr val="accent1">
                    <a:lumMod val="75000"/>
                  </a:schemeClr>
                </a:solidFill>
                <a:effectLst/>
                <a:cs typeface="Al Nile" pitchFamily="2" charset="-78"/>
              </a:rPr>
              <a:t>3) Producing Sweat</a:t>
            </a:r>
            <a:r>
              <a:rPr lang="en-US" sz="2400" b="0" i="0" cap="none" dirty="0">
                <a:solidFill>
                  <a:schemeClr val="accent1">
                    <a:lumMod val="75000"/>
                  </a:schemeClr>
                </a:solidFill>
                <a:effectLst/>
                <a:cs typeface="Al Nile" pitchFamily="2" charset="-78"/>
              </a:rPr>
              <a:t>:</a:t>
            </a:r>
            <a:r>
              <a:rPr lang="en-US" sz="2400" b="0" i="0" cap="none" dirty="0">
                <a:effectLst/>
                <a:cs typeface="Al Nile" pitchFamily="2" charset="-78"/>
              </a:rPr>
              <a:t> Your dermis contains sweat glands, which produce sweat when you’re hot or experience stress. Sweat helps control your body temperature </a:t>
            </a:r>
            <a:r>
              <a:rPr lang="en-AE" sz="2400" b="0" i="0" cap="none" dirty="0">
                <a:effectLst/>
                <a:cs typeface="Al Nile" pitchFamily="2" charset="-78"/>
              </a:rPr>
              <a:t>.</a:t>
            </a:r>
          </a:p>
          <a:p>
            <a:pPr marL="0" indent="0" algn="l">
              <a:buNone/>
            </a:pPr>
            <a:r>
              <a:rPr lang="en-US" sz="2400" b="1" i="0" cap="none" dirty="0">
                <a:solidFill>
                  <a:schemeClr val="accent1">
                    <a:lumMod val="75000"/>
                  </a:schemeClr>
                </a:solidFill>
                <a:effectLst/>
              </a:rPr>
              <a:t>4) Keeping your skin moist</a:t>
            </a:r>
            <a:r>
              <a:rPr lang="en-US" sz="2400" b="0" i="0" cap="none" dirty="0">
                <a:solidFill>
                  <a:schemeClr val="accent1">
                    <a:lumMod val="75000"/>
                  </a:schemeClr>
                </a:solidFill>
                <a:effectLst/>
              </a:rPr>
              <a:t>:</a:t>
            </a:r>
            <a:r>
              <a:rPr lang="en-US" sz="2400" b="0" i="0" cap="none" dirty="0">
                <a:effectLst/>
              </a:rPr>
              <a:t> Your dermis contains sebaceous glands, which secrete an oily lubricant (sebum) that helps keep your skin and hair hydrated and shiny.</a:t>
            </a:r>
          </a:p>
          <a:p>
            <a:pPr marL="0" indent="0" algn="l">
              <a:buNone/>
            </a:pPr>
            <a:r>
              <a:rPr lang="en-US" sz="2400" b="1" i="0" cap="none" dirty="0">
                <a:solidFill>
                  <a:schemeClr val="accent1">
                    <a:lumMod val="75000"/>
                  </a:schemeClr>
                </a:solidFill>
                <a:effectLst/>
              </a:rPr>
              <a:t>5) Producing hair</a:t>
            </a:r>
            <a:r>
              <a:rPr lang="en-US" sz="2400" b="0" i="0" cap="none" dirty="0">
                <a:solidFill>
                  <a:schemeClr val="accent1">
                    <a:lumMod val="75000"/>
                  </a:schemeClr>
                </a:solidFill>
                <a:effectLst/>
              </a:rPr>
              <a:t>: </a:t>
            </a:r>
            <a:r>
              <a:rPr lang="en-US" sz="2400" b="0" i="0" cap="none" dirty="0">
                <a:effectLst/>
              </a:rPr>
              <a:t>Your dermis contains </a:t>
            </a:r>
            <a:r>
              <a:rPr lang="en-US" sz="2400" cap="none" dirty="0"/>
              <a:t> hair </a:t>
            </a:r>
            <a:r>
              <a:rPr lang="en-US" sz="2400" cap="none" dirty="0" err="1"/>
              <a:t>follicels</a:t>
            </a:r>
            <a:r>
              <a:rPr lang="en-US" sz="2400" cap="none" dirty="0"/>
              <a:t> </a:t>
            </a:r>
            <a:r>
              <a:rPr lang="en-US" sz="2400" b="0" i="0" cap="none" dirty="0">
                <a:effectLst/>
              </a:rPr>
              <a:t>, which produce hair all over your skin, except the palms of your hands and the soles of your feet.</a:t>
            </a:r>
          </a:p>
          <a:p>
            <a:pPr marL="0" indent="0">
              <a:buNone/>
            </a:pPr>
            <a:endParaRPr lang="en-US" sz="2400" b="0" i="0" cap="none" dirty="0">
              <a:solidFill>
                <a:srgbClr val="343536"/>
              </a:solidFill>
              <a:effectLst/>
              <a:cs typeface="Al Nile" pitchFamily="2" charset="-78"/>
            </a:endParaRPr>
          </a:p>
        </p:txBody>
      </p:sp>
      <p:sp>
        <p:nvSpPr>
          <p:cNvPr id="4" name="Title 1">
            <a:extLst>
              <a:ext uri="{FF2B5EF4-FFF2-40B4-BE49-F238E27FC236}">
                <a16:creationId xmlns:a16="http://schemas.microsoft.com/office/drawing/2014/main" id="{66C76020-F945-F461-557E-D8AECD43166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functions of the dermis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F3AC10E-7E98-DA0E-EDE7-670B55FD0B9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86778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C65F-F7DA-07A5-BF44-1BF5097D3667}"/>
              </a:ext>
            </a:extLst>
          </p:cNvPr>
          <p:cNvSpPr>
            <a:spLocks noGrp="1"/>
          </p:cNvSpPr>
          <p:nvPr>
            <p:ph idx="1"/>
          </p:nvPr>
        </p:nvSpPr>
        <p:spPr>
          <a:xfrm>
            <a:off x="913775" y="2657009"/>
            <a:ext cx="10364452" cy="3670539"/>
          </a:xfrm>
        </p:spPr>
        <p:txBody>
          <a:bodyPr>
            <a:noAutofit/>
          </a:bodyPr>
          <a:lstStyle/>
          <a:p>
            <a:pPr algn="l"/>
            <a:r>
              <a:rPr lang="en-US" sz="2400" b="1" i="0" cap="none" dirty="0">
                <a:effectLst/>
                <a:latin typeface="+mj-lt"/>
              </a:rPr>
              <a:t>Where is the dermis located?</a:t>
            </a:r>
          </a:p>
          <a:p>
            <a:pPr marL="0" indent="0" algn="l">
              <a:buNone/>
            </a:pPr>
            <a:r>
              <a:rPr lang="en-US" sz="2400" b="0" i="0" cap="none" dirty="0">
                <a:effectLst/>
                <a:latin typeface="+mj-lt"/>
              </a:rPr>
              <a:t>Your dermis is the middle layer of your skin, located between your epidermis (top layer) and hypodermis (bottom layer) in your skin.</a:t>
            </a:r>
          </a:p>
          <a:p>
            <a:pPr marL="0" indent="0">
              <a:buNone/>
            </a:pPr>
            <a:endParaRPr lang="en-AE" sz="2400" cap="none" dirty="0">
              <a:latin typeface="+mj-lt"/>
            </a:endParaRPr>
          </a:p>
          <a:p>
            <a:pPr algn="l"/>
            <a:r>
              <a:rPr lang="en-US" sz="2400" b="1" i="0" cap="none" dirty="0">
                <a:effectLst/>
                <a:latin typeface="+mj-lt"/>
              </a:rPr>
              <a:t>What is the dermis’s structure?</a:t>
            </a:r>
          </a:p>
          <a:p>
            <a:pPr marL="0" indent="0" algn="l">
              <a:buNone/>
            </a:pPr>
            <a:r>
              <a:rPr lang="en-US" sz="2400" b="0" i="0" cap="none" dirty="0">
                <a:effectLst/>
                <a:latin typeface="+mj-lt"/>
              </a:rPr>
              <a:t>Your dermis consists of two layers — the reticular dermis and the papillary dermis</a:t>
            </a:r>
          </a:p>
          <a:p>
            <a:pPr marL="0" indent="0">
              <a:buNone/>
            </a:pPr>
            <a:endParaRPr lang="en-AE" sz="2400" cap="none" dirty="0"/>
          </a:p>
        </p:txBody>
      </p:sp>
      <p:sp>
        <p:nvSpPr>
          <p:cNvPr id="4" name="Title 1">
            <a:extLst>
              <a:ext uri="{FF2B5EF4-FFF2-40B4-BE49-F238E27FC236}">
                <a16:creationId xmlns:a16="http://schemas.microsoft.com/office/drawing/2014/main" id="{7DF7E548-3E61-A1E3-71D7-3E6995D3EC9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3C28E6F-FEE3-F1EC-A689-CC2D0C6A55A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942618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4AB0DB-402A-1164-D677-8818E4DF7CDF}"/>
              </a:ext>
            </a:extLst>
          </p:cNvPr>
          <p:cNvSpPr>
            <a:spLocks noGrp="1"/>
          </p:cNvSpPr>
          <p:nvPr>
            <p:ph idx="1"/>
          </p:nvPr>
        </p:nvSpPr>
        <p:spPr>
          <a:xfrm>
            <a:off x="1116015" y="2286538"/>
            <a:ext cx="9868619" cy="4496657"/>
          </a:xfrm>
          <a:prstGeom prst="ellipse">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noAutofit/>
          </a:bodyPr>
          <a:lstStyle/>
          <a:p>
            <a:pPr marL="0" indent="0" algn="ctr">
              <a:buNone/>
            </a:pPr>
            <a:r>
              <a:rPr lang="en-GB" sz="2400" b="1" cap="none" dirty="0"/>
              <a:t>Dermis LAYER  contains 8 main types of structures:</a:t>
            </a:r>
          </a:p>
          <a:p>
            <a:pPr marL="342900" indent="-342900">
              <a:buAutoNum type="arabicPeriod"/>
            </a:pPr>
            <a:r>
              <a:rPr lang="en-GB" sz="2400" cap="none" dirty="0"/>
              <a:t>Specialised cells</a:t>
            </a:r>
          </a:p>
          <a:p>
            <a:pPr marL="342900" indent="-342900">
              <a:buAutoNum type="arabicPeriod"/>
            </a:pPr>
            <a:r>
              <a:rPr lang="en-GB" sz="2400" cap="none" dirty="0"/>
              <a:t>Nerve endings</a:t>
            </a:r>
          </a:p>
          <a:p>
            <a:pPr marL="342900" indent="-342900">
              <a:buAutoNum type="arabicPeriod"/>
            </a:pPr>
            <a:r>
              <a:rPr lang="en-GB" sz="2400" cap="none" dirty="0"/>
              <a:t>Sweat glands</a:t>
            </a:r>
          </a:p>
          <a:p>
            <a:pPr marL="342900" indent="-342900">
              <a:buAutoNum type="arabicPeriod"/>
            </a:pPr>
            <a:r>
              <a:rPr lang="en-GB" sz="2400" cap="none" dirty="0"/>
              <a:t>Hair follicles</a:t>
            </a:r>
          </a:p>
        </p:txBody>
      </p:sp>
      <p:sp>
        <p:nvSpPr>
          <p:cNvPr id="5" name="Title 1">
            <a:extLst>
              <a:ext uri="{FF2B5EF4-FFF2-40B4-BE49-F238E27FC236}">
                <a16:creationId xmlns:a16="http://schemas.microsoft.com/office/drawing/2014/main" id="{53C584AD-039E-21E8-E5F8-41C8C3DDCED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
        <p:nvSpPr>
          <p:cNvPr id="2" name="TextBox 1">
            <a:extLst>
              <a:ext uri="{FF2B5EF4-FFF2-40B4-BE49-F238E27FC236}">
                <a16:creationId xmlns:a16="http://schemas.microsoft.com/office/drawing/2014/main" id="{D02A602A-BBED-8F2F-7A1C-3B856C48D922}"/>
              </a:ext>
            </a:extLst>
          </p:cNvPr>
          <p:cNvSpPr txBox="1"/>
          <p:nvPr/>
        </p:nvSpPr>
        <p:spPr>
          <a:xfrm>
            <a:off x="6230983" y="3762098"/>
            <a:ext cx="3357154" cy="2619179"/>
          </a:xfrm>
          <a:prstGeom prst="rect">
            <a:avLst/>
          </a:prstGeom>
          <a:noFill/>
        </p:spPr>
        <p:txBody>
          <a:bodyPr wrap="square" rtlCol="0">
            <a:spAutoFit/>
          </a:bodyPr>
          <a:lstStyle/>
          <a:p>
            <a:pPr defTabSz="914400">
              <a:lnSpc>
                <a:spcPct val="120000"/>
              </a:lnSpc>
              <a:spcBef>
                <a:spcPts val="1000"/>
              </a:spcBef>
              <a:buClr>
                <a:schemeClr val="tx1"/>
              </a:buClr>
            </a:pPr>
            <a:r>
              <a:rPr lang="en-GB" sz="2400" dirty="0"/>
              <a:t>5.   </a:t>
            </a:r>
            <a:r>
              <a:rPr lang="en-GB" sz="2400" dirty="0">
                <a:solidFill>
                  <a:schemeClr val="dk1"/>
                </a:solidFill>
              </a:rPr>
              <a:t>Sebaceous glands</a:t>
            </a:r>
          </a:p>
          <a:p>
            <a:pPr marL="342900" indent="-342900" defTabSz="914400">
              <a:lnSpc>
                <a:spcPct val="120000"/>
              </a:lnSpc>
              <a:spcBef>
                <a:spcPts val="1000"/>
              </a:spcBef>
              <a:buClr>
                <a:schemeClr val="tx1"/>
              </a:buClr>
              <a:buAutoNum type="arabicPeriod" startAt="6"/>
            </a:pPr>
            <a:r>
              <a:rPr lang="en-GB" sz="2400" dirty="0">
                <a:solidFill>
                  <a:schemeClr val="dk1"/>
                </a:solidFill>
              </a:rPr>
              <a:t>Blood supply</a:t>
            </a:r>
          </a:p>
          <a:p>
            <a:pPr marL="342900" indent="-342900" defTabSz="914400">
              <a:lnSpc>
                <a:spcPct val="120000"/>
              </a:lnSpc>
              <a:spcBef>
                <a:spcPts val="1000"/>
              </a:spcBef>
              <a:buClr>
                <a:schemeClr val="tx1"/>
              </a:buClr>
              <a:buAutoNum type="arabicPeriod" startAt="6"/>
            </a:pPr>
            <a:r>
              <a:rPr lang="en-GB" sz="2400" dirty="0">
                <a:solidFill>
                  <a:schemeClr val="dk1"/>
                </a:solidFill>
              </a:rPr>
              <a:t>Lymphatic capillary</a:t>
            </a:r>
          </a:p>
          <a:p>
            <a:pPr marL="342900" indent="-342900" defTabSz="914400">
              <a:lnSpc>
                <a:spcPct val="120000"/>
              </a:lnSpc>
              <a:spcBef>
                <a:spcPts val="1000"/>
              </a:spcBef>
              <a:buClr>
                <a:schemeClr val="tx1"/>
              </a:buClr>
              <a:buAutoNum type="arabicPeriod" startAt="6"/>
            </a:pPr>
            <a:r>
              <a:rPr lang="en-GB" sz="2400" dirty="0">
                <a:solidFill>
                  <a:schemeClr val="dk1"/>
                </a:solidFill>
              </a:rPr>
              <a:t>Papilla </a:t>
            </a:r>
          </a:p>
          <a:p>
            <a:endParaRPr lang="en-AE" sz="2400" dirty="0"/>
          </a:p>
        </p:txBody>
      </p:sp>
    </p:spTree>
    <p:extLst>
      <p:ext uri="{BB962C8B-B14F-4D97-AF65-F5344CB8AC3E}">
        <p14:creationId xmlns:p14="http://schemas.microsoft.com/office/powerpoint/2010/main" val="1902646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A87E5-2423-6EBF-64A1-6C75056C71E4}"/>
              </a:ext>
            </a:extLst>
          </p:cNvPr>
          <p:cNvSpPr>
            <a:spLocks noGrp="1"/>
          </p:cNvSpPr>
          <p:nvPr>
            <p:ph idx="1"/>
          </p:nvPr>
        </p:nvSpPr>
        <p:spPr>
          <a:xfrm>
            <a:off x="913774" y="2643138"/>
            <a:ext cx="10364452" cy="3424107"/>
          </a:xfrm>
        </p:spPr>
        <p:txBody>
          <a:bodyPr>
            <a:noAutofit/>
          </a:bodyPr>
          <a:lstStyle/>
          <a:p>
            <a:pPr marL="0" indent="0">
              <a:buNone/>
            </a:pPr>
            <a:r>
              <a:rPr lang="en-GB" sz="2400" b="1" cap="none" dirty="0">
                <a:solidFill>
                  <a:schemeClr val="accent1">
                    <a:lumMod val="75000"/>
                  </a:schemeClr>
                </a:solidFill>
              </a:rPr>
              <a:t>1) Specialised Cells:</a:t>
            </a:r>
            <a:endParaRPr lang="en-GB" sz="2400" b="1" cap="none" dirty="0"/>
          </a:p>
          <a:p>
            <a:pPr>
              <a:buFont typeface="Courier New" panose="02070309020205020404" pitchFamily="49" charset="0"/>
              <a:buChar char="o"/>
            </a:pPr>
            <a:r>
              <a:rPr lang="en-GB" sz="2400" cap="none" dirty="0"/>
              <a:t>Fibroblasts:  responsible for the production of areolar tissue, elastin and collagen. Fibroblasts can be damaged by UV lights.</a:t>
            </a:r>
          </a:p>
          <a:p>
            <a:pPr>
              <a:buFont typeface="Courier New" panose="02070309020205020404" pitchFamily="49" charset="0"/>
              <a:buChar char="o"/>
            </a:pPr>
            <a:r>
              <a:rPr lang="en-GB" sz="2400" cap="none" dirty="0"/>
              <a:t>Mast cells: produce histamine as an allergic response </a:t>
            </a:r>
          </a:p>
          <a:p>
            <a:pPr>
              <a:buFont typeface="Courier New" panose="02070309020205020404" pitchFamily="49" charset="0"/>
              <a:buChar char="o"/>
            </a:pPr>
            <a:r>
              <a:rPr lang="en-GB" sz="2400" cap="none" dirty="0"/>
              <a:t>Histiocytes:  also produce histamine</a:t>
            </a:r>
          </a:p>
          <a:p>
            <a:pPr>
              <a:buFont typeface="Courier New" panose="02070309020205020404" pitchFamily="49" charset="0"/>
              <a:buChar char="o"/>
            </a:pPr>
            <a:r>
              <a:rPr lang="en-GB" sz="2400" cap="none" dirty="0"/>
              <a:t>Leucocytes: white blood cells which help to fight infection and disease</a:t>
            </a:r>
          </a:p>
          <a:p>
            <a:pPr marL="0" indent="0">
              <a:buNone/>
            </a:pPr>
            <a:endParaRPr lang="en-AE" sz="2400" cap="none" dirty="0"/>
          </a:p>
        </p:txBody>
      </p:sp>
      <p:sp>
        <p:nvSpPr>
          <p:cNvPr id="4" name="Title 1">
            <a:extLst>
              <a:ext uri="{FF2B5EF4-FFF2-40B4-BE49-F238E27FC236}">
                <a16:creationId xmlns:a16="http://schemas.microsoft.com/office/drawing/2014/main" id="{91337161-F373-14F7-1163-B4C70BF8EDF2}"/>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88A80141-4779-FDC2-812C-7BF757BD7C37}"/>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973935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A1C29-732E-959F-4702-7EECE405CE0D}"/>
              </a:ext>
            </a:extLst>
          </p:cNvPr>
          <p:cNvSpPr>
            <a:spLocks noGrp="1"/>
          </p:cNvSpPr>
          <p:nvPr>
            <p:ph idx="1"/>
          </p:nvPr>
        </p:nvSpPr>
        <p:spPr>
          <a:xfrm>
            <a:off x="913775" y="2367093"/>
            <a:ext cx="10364452" cy="4301721"/>
          </a:xfrm>
        </p:spPr>
        <p:txBody>
          <a:bodyPr>
            <a:normAutofit/>
          </a:bodyPr>
          <a:lstStyle/>
          <a:p>
            <a:pPr marL="0" indent="0">
              <a:buNone/>
            </a:pPr>
            <a:r>
              <a:rPr lang="en-GB" sz="2400" b="1" cap="none" dirty="0">
                <a:solidFill>
                  <a:schemeClr val="accent1">
                    <a:lumMod val="75000"/>
                  </a:schemeClr>
                </a:solidFill>
              </a:rPr>
              <a:t>2) Nerve Endings:</a:t>
            </a:r>
          </a:p>
          <a:p>
            <a:pPr>
              <a:buFont typeface="Courier New" panose="02070309020205020404" pitchFamily="49" charset="0"/>
              <a:buChar char="o"/>
            </a:pPr>
            <a:r>
              <a:rPr lang="en-GB" sz="2400" cap="none" dirty="0"/>
              <a:t>It’s a message sent to the brain when we feel any sensation like : heat, cold, pressure and pain. </a:t>
            </a:r>
          </a:p>
          <a:p>
            <a:pPr>
              <a:buFont typeface="Courier New" panose="02070309020205020404" pitchFamily="49" charset="0"/>
              <a:buChar char="o"/>
            </a:pPr>
            <a:r>
              <a:rPr lang="en-GB" sz="2400" cap="none" dirty="0"/>
              <a:t>Part of the defence system of the body</a:t>
            </a:r>
          </a:p>
          <a:p>
            <a:pPr marL="0" indent="0">
              <a:buNone/>
            </a:pPr>
            <a:endParaRPr lang="en-GB" sz="2400" cap="none" dirty="0"/>
          </a:p>
          <a:p>
            <a:endParaRPr lang="en-AE" sz="2400" cap="none" dirty="0"/>
          </a:p>
        </p:txBody>
      </p:sp>
      <p:sp>
        <p:nvSpPr>
          <p:cNvPr id="4" name="Title 1">
            <a:extLst>
              <a:ext uri="{FF2B5EF4-FFF2-40B4-BE49-F238E27FC236}">
                <a16:creationId xmlns:a16="http://schemas.microsoft.com/office/drawing/2014/main" id="{B2E53D9B-D5FB-F687-7EBF-23895A2E7BBA}"/>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6" name="Picture 5" descr="Diagram&#10;&#10;Description automatically generated">
            <a:extLst>
              <a:ext uri="{FF2B5EF4-FFF2-40B4-BE49-F238E27FC236}">
                <a16:creationId xmlns:a16="http://schemas.microsoft.com/office/drawing/2014/main" id="{E16E9621-2A31-E978-4339-944657B0D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389611"/>
            <a:ext cx="4807209" cy="3279203"/>
          </a:xfrm>
          <a:prstGeom prst="rect">
            <a:avLst/>
          </a:prstGeom>
        </p:spPr>
      </p:pic>
    </p:spTree>
    <p:extLst>
      <p:ext uri="{BB962C8B-B14F-4D97-AF65-F5344CB8AC3E}">
        <p14:creationId xmlns:p14="http://schemas.microsoft.com/office/powerpoint/2010/main" val="1442806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08ABD-4572-3251-9CAA-14280D31616E}"/>
              </a:ext>
            </a:extLst>
          </p:cNvPr>
          <p:cNvSpPr>
            <a:spLocks noGrp="1"/>
          </p:cNvSpPr>
          <p:nvPr>
            <p:ph idx="1"/>
          </p:nvPr>
        </p:nvSpPr>
        <p:spPr>
          <a:xfrm>
            <a:off x="913774" y="2505584"/>
            <a:ext cx="10364452" cy="3424107"/>
          </a:xfrm>
        </p:spPr>
        <p:txBody>
          <a:bodyPr>
            <a:noAutofit/>
          </a:bodyPr>
          <a:lstStyle/>
          <a:p>
            <a:pPr marL="0" indent="0">
              <a:buNone/>
            </a:pPr>
            <a:r>
              <a:rPr lang="en-GB" sz="2400" b="1" cap="none" dirty="0">
                <a:solidFill>
                  <a:schemeClr val="accent1">
                    <a:lumMod val="75000"/>
                  </a:schemeClr>
                </a:solidFill>
              </a:rPr>
              <a:t>4) Sweat Glands:</a:t>
            </a:r>
          </a:p>
          <a:p>
            <a:pPr marL="0" indent="0">
              <a:buNone/>
            </a:pPr>
            <a:r>
              <a:rPr lang="en-GB" sz="2400" cap="none" dirty="0"/>
              <a:t>Stretch from the dermis to the epidermis to  excrete toxins. Sweat mainly contains water, urea and salt and is produced by 2 kinds of glands: </a:t>
            </a:r>
          </a:p>
          <a:p>
            <a:pPr>
              <a:buFont typeface="Courier New" panose="02070309020205020404" pitchFamily="49" charset="0"/>
              <a:buChar char="o"/>
            </a:pPr>
            <a:r>
              <a:rPr lang="en-GB" sz="2400" cap="none" dirty="0">
                <a:solidFill>
                  <a:schemeClr val="accent1">
                    <a:lumMod val="75000"/>
                  </a:schemeClr>
                </a:solidFill>
              </a:rPr>
              <a:t>Eccrine: </a:t>
            </a:r>
            <a:r>
              <a:rPr lang="en-GB" sz="2400" cap="none" dirty="0"/>
              <a:t>These excrete watery sweat and control body temperature.</a:t>
            </a:r>
          </a:p>
          <a:p>
            <a:pPr>
              <a:buFont typeface="Courier New" panose="02070309020205020404" pitchFamily="49" charset="0"/>
              <a:buChar char="o"/>
            </a:pPr>
            <a:r>
              <a:rPr lang="en-GB" sz="2400" cap="none" dirty="0">
                <a:solidFill>
                  <a:schemeClr val="accent1">
                    <a:lumMod val="75000"/>
                  </a:schemeClr>
                </a:solidFill>
              </a:rPr>
              <a:t>Apocrine:  </a:t>
            </a:r>
            <a:r>
              <a:rPr lang="en-GB" sz="2400" cap="none" dirty="0"/>
              <a:t>These are found in the groin and axillae (armpits), and excrete a milky fluid which when mixes with bacteria on the surface of the skin produces body odour.</a:t>
            </a:r>
          </a:p>
          <a:p>
            <a:pPr marL="0" indent="0">
              <a:buNone/>
            </a:pPr>
            <a:endParaRPr lang="en-AE" sz="2400" cap="none" dirty="0"/>
          </a:p>
        </p:txBody>
      </p:sp>
      <p:sp>
        <p:nvSpPr>
          <p:cNvPr id="4" name="Title 1">
            <a:extLst>
              <a:ext uri="{FF2B5EF4-FFF2-40B4-BE49-F238E27FC236}">
                <a16:creationId xmlns:a16="http://schemas.microsoft.com/office/drawing/2014/main" id="{4536973F-9B9C-3797-9592-FE0D50DE231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7610A5FA-E132-02DF-737F-1994D9C0779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32630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05300"/>
            <a:ext cx="9601196" cy="4916864"/>
          </a:xfrm>
        </p:spPr>
        <p:txBody>
          <a:bodyPr>
            <a:normAutofit/>
          </a:bodyPr>
          <a:lstStyle/>
          <a:p>
            <a:r>
              <a:rPr lang="en-US" sz="2400" b="1" cap="none" dirty="0">
                <a:solidFill>
                  <a:schemeClr val="accent1">
                    <a:lumMod val="75000"/>
                  </a:schemeClr>
                </a:solidFill>
              </a:rPr>
              <a:t>Employees must </a:t>
            </a:r>
            <a:r>
              <a:rPr lang="ar-AE" sz="2400" b="1" cap="none" dirty="0">
                <a:solidFill>
                  <a:schemeClr val="accent1">
                    <a:lumMod val="75000"/>
                  </a:schemeClr>
                </a:solidFill>
              </a:rPr>
              <a:t>:</a:t>
            </a:r>
          </a:p>
          <a:p>
            <a:pPr>
              <a:buFont typeface="Courier New" panose="02070309020205020404" pitchFamily="49" charset="0"/>
              <a:buChar char="o"/>
            </a:pPr>
            <a:r>
              <a:rPr lang="en-US" sz="2400" cap="none" dirty="0"/>
              <a:t>Co-operate with the other employees to fill the duties. </a:t>
            </a:r>
          </a:p>
          <a:p>
            <a:pPr>
              <a:buFont typeface="Courier New" panose="02070309020205020404" pitchFamily="49" charset="0"/>
              <a:buChar char="o"/>
            </a:pPr>
            <a:r>
              <a:rPr lang="en-US" sz="2400" cap="none" dirty="0"/>
              <a:t>Follow the health and safety protocols. </a:t>
            </a:r>
          </a:p>
          <a:p>
            <a:pPr>
              <a:buFont typeface="Courier New" panose="02070309020205020404" pitchFamily="49" charset="0"/>
              <a:buChar char="o"/>
            </a:pPr>
            <a:r>
              <a:rPr lang="en-US" sz="2400" cap="none" dirty="0"/>
              <a:t>Report all accidents that happened in the facility .</a:t>
            </a:r>
          </a:p>
          <a:p>
            <a:pPr>
              <a:buFont typeface="Courier New" panose="02070309020205020404" pitchFamily="49" charset="0"/>
              <a:buChar char="o"/>
            </a:pPr>
            <a:r>
              <a:rPr lang="en-US" sz="2400" cap="none" dirty="0"/>
              <a:t>Mandatory attendance at training sessions. </a:t>
            </a:r>
          </a:p>
          <a:p>
            <a:pPr fontAlgn="t">
              <a:buFont typeface="Courier New" panose="02070309020205020404" pitchFamily="49" charset="0"/>
              <a:buChar char="o"/>
            </a:pPr>
            <a:r>
              <a:rPr lang="en-US" sz="2400" cap="none" dirty="0"/>
              <a:t>Ensuring they present a professional image. </a:t>
            </a:r>
          </a:p>
          <a:p>
            <a:pPr marL="0" indent="0" fontAlgn="t">
              <a:buNone/>
            </a:pPr>
            <a:endParaRPr lang="en-US" sz="2400" cap="none" dirty="0"/>
          </a:p>
          <a:p>
            <a:pPr marL="0" indent="0">
              <a:buNone/>
            </a:pPr>
            <a:endParaRPr lang="en-US" sz="2400" cap="none" dirty="0"/>
          </a:p>
        </p:txBody>
      </p:sp>
      <p:sp>
        <p:nvSpPr>
          <p:cNvPr id="4" name="Title 1">
            <a:extLst>
              <a:ext uri="{FF2B5EF4-FFF2-40B4-BE49-F238E27FC236}">
                <a16:creationId xmlns:a16="http://schemas.microsoft.com/office/drawing/2014/main" id="{544DBAD5-8615-E9B3-8644-4B50434EA452}"/>
              </a:ext>
            </a:extLst>
          </p:cNvPr>
          <p:cNvSpPr txBox="1">
            <a:spLocks noGrp="1"/>
          </p:cNvSpPr>
          <p:nvPr>
            <p:ph type="title"/>
          </p:nvPr>
        </p:nvSpPr>
        <p:spPr>
          <a:xfrm>
            <a:off x="1295400" y="581025"/>
            <a:ext cx="9601200" cy="927735"/>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rPr>
              <a:t>The principles of health and safety</a:t>
            </a:r>
            <a:r>
              <a:rPr lang="en-US" sz="4000" b="1" dirty="0">
                <a:solidFill>
                  <a:schemeClr val="bg1"/>
                </a:solidFill>
                <a:latin typeface="+mn-lt"/>
                <a:cs typeface="Arial" panose="020B0604020202020204" pitchFamily="34" charset="0"/>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7415B3AD-FE57-1842-CF12-C9F7BBE4396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915361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721FDB-883B-8CE9-FF6A-D01AD11F2CC7}"/>
              </a:ext>
            </a:extLst>
          </p:cNvPr>
          <p:cNvSpPr>
            <a:spLocks noGrp="1"/>
          </p:cNvSpPr>
          <p:nvPr>
            <p:ph idx="1"/>
          </p:nvPr>
        </p:nvSpPr>
        <p:spPr>
          <a:xfrm>
            <a:off x="913774" y="2488440"/>
            <a:ext cx="10364452" cy="3424107"/>
          </a:xfrm>
        </p:spPr>
        <p:txBody>
          <a:bodyPr>
            <a:noAutofit/>
          </a:bodyPr>
          <a:lstStyle/>
          <a:p>
            <a:pPr marL="0" indent="0">
              <a:buNone/>
            </a:pPr>
            <a:r>
              <a:rPr lang="en-GB" sz="2400" b="1" cap="none" dirty="0">
                <a:solidFill>
                  <a:schemeClr val="accent1">
                    <a:lumMod val="75000"/>
                  </a:schemeClr>
                </a:solidFill>
              </a:rPr>
              <a:t>4) Hair Follicles:</a:t>
            </a:r>
          </a:p>
          <a:p>
            <a:pPr>
              <a:buFont typeface="Courier New" panose="02070309020205020404" pitchFamily="49" charset="0"/>
              <a:buChar char="o"/>
            </a:pPr>
            <a:r>
              <a:rPr lang="en-GB" sz="2400" cap="none" dirty="0"/>
              <a:t>Travel through the epidermis and dermis.</a:t>
            </a:r>
          </a:p>
          <a:p>
            <a:pPr>
              <a:buFont typeface="Courier New" panose="02070309020205020404" pitchFamily="49" charset="0"/>
              <a:buChar char="o"/>
            </a:pPr>
            <a:r>
              <a:rPr lang="en-GB" sz="2400" cap="none" dirty="0"/>
              <a:t>Hair follicles : it’s a long tube that stands the root and the hair.</a:t>
            </a:r>
          </a:p>
          <a:p>
            <a:pPr>
              <a:buFont typeface="Courier New" panose="02070309020205020404" pitchFamily="49" charset="0"/>
              <a:buChar char="o"/>
            </a:pPr>
            <a:r>
              <a:rPr lang="en-GB" sz="2400" cap="none" dirty="0"/>
              <a:t>Erector pili  : it’s a tiny muscles called that attached to each hair and help with the temperature control of the body by pulling the hair upright. </a:t>
            </a:r>
          </a:p>
          <a:p>
            <a:pPr>
              <a:buFont typeface="Courier New" panose="02070309020205020404" pitchFamily="49" charset="0"/>
              <a:buChar char="o"/>
            </a:pPr>
            <a:r>
              <a:rPr lang="en-GB" sz="2400" cap="none" dirty="0"/>
              <a:t>There are 3 stages for the hair : </a:t>
            </a:r>
            <a:r>
              <a:rPr lang="en-GB" sz="2400" cap="none" dirty="0">
                <a:solidFill>
                  <a:schemeClr val="accent1">
                    <a:lumMod val="75000"/>
                  </a:schemeClr>
                </a:solidFill>
              </a:rPr>
              <a:t>* Anagen  * Catagen   *Telogen </a:t>
            </a:r>
          </a:p>
          <a:p>
            <a:pPr>
              <a:buFont typeface="Courier New" panose="02070309020205020404" pitchFamily="49" charset="0"/>
              <a:buChar char="o"/>
            </a:pPr>
            <a:endParaRPr lang="en-AE" sz="2400" cap="none" dirty="0"/>
          </a:p>
        </p:txBody>
      </p:sp>
      <p:sp>
        <p:nvSpPr>
          <p:cNvPr id="4" name="Title 1">
            <a:extLst>
              <a:ext uri="{FF2B5EF4-FFF2-40B4-BE49-F238E27FC236}">
                <a16:creationId xmlns:a16="http://schemas.microsoft.com/office/drawing/2014/main" id="{8BD84A5D-3DA7-42F4-BB10-3B4CF68F3E6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59B9079-99C5-CD05-B10C-11B29877359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18498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D5FCD5B5-2DDE-9D9E-A9B7-01431EB430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3935" y="2377440"/>
            <a:ext cx="6520876" cy="3896224"/>
          </a:xfrm>
        </p:spPr>
      </p:pic>
      <p:sp>
        <p:nvSpPr>
          <p:cNvPr id="4" name="Title 1">
            <a:extLst>
              <a:ext uri="{FF2B5EF4-FFF2-40B4-BE49-F238E27FC236}">
                <a16:creationId xmlns:a16="http://schemas.microsoft.com/office/drawing/2014/main" id="{DC0F3B73-1E30-8411-4A76-4864A98DCB0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3526382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088C0-69EE-3FCF-7C08-099111739226}"/>
              </a:ext>
            </a:extLst>
          </p:cNvPr>
          <p:cNvSpPr>
            <a:spLocks noGrp="1"/>
          </p:cNvSpPr>
          <p:nvPr>
            <p:ph idx="1"/>
          </p:nvPr>
        </p:nvSpPr>
        <p:spPr>
          <a:xfrm>
            <a:off x="913774" y="2421556"/>
            <a:ext cx="10364452" cy="3954880"/>
          </a:xfrm>
        </p:spPr>
        <p:txBody>
          <a:bodyPr>
            <a:noAutofit/>
          </a:bodyPr>
          <a:lstStyle/>
          <a:p>
            <a:pPr marL="0" indent="0">
              <a:buNone/>
            </a:pPr>
            <a:r>
              <a:rPr lang="en-GB" sz="2400" b="1" cap="none" dirty="0">
                <a:solidFill>
                  <a:schemeClr val="accent1">
                    <a:lumMod val="75000"/>
                  </a:schemeClr>
                </a:solidFill>
              </a:rPr>
              <a:t>5) Sebaceous Glands:</a:t>
            </a:r>
          </a:p>
          <a:p>
            <a:r>
              <a:rPr lang="en-GB" sz="2400" cap="none" dirty="0"/>
              <a:t>Connected with hair follicles and produce sebum : it a fatty acid which keeps the skin moist and which lubricates the hair shaft. They are therefore found in hairy areas.</a:t>
            </a:r>
          </a:p>
          <a:p>
            <a:r>
              <a:rPr lang="en-GB" sz="2400" cap="none" dirty="0"/>
              <a:t>Sweat and sebum combine on the surface of the skin to form the acid mantle, a protective shield which helps to control bacteria levels and prevents infections and disease and also acts as a natural moisturiser. The </a:t>
            </a:r>
            <a:r>
              <a:rPr lang="en-GB" sz="2400" cap="none" dirty="0" err="1"/>
              <a:t>ph</a:t>
            </a:r>
            <a:r>
              <a:rPr lang="en-GB" sz="2400" cap="none" dirty="0"/>
              <a:t> balance of the skin is 4.5- 5.6 and this acid environment helps to prevent bacterial growth.</a:t>
            </a:r>
          </a:p>
          <a:p>
            <a:endParaRPr lang="en-AE" sz="2400" cap="none" dirty="0"/>
          </a:p>
        </p:txBody>
      </p:sp>
      <p:sp>
        <p:nvSpPr>
          <p:cNvPr id="4" name="Title 1">
            <a:extLst>
              <a:ext uri="{FF2B5EF4-FFF2-40B4-BE49-F238E27FC236}">
                <a16:creationId xmlns:a16="http://schemas.microsoft.com/office/drawing/2014/main" id="{B4A6B01B-4288-858C-F581-86039CE2935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DFAD13E7-D77A-5B42-1229-334676458EE1}"/>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359604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7FF593CA-1BB7-DF93-6C00-EC16331441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4083" y="2544352"/>
            <a:ext cx="3400972" cy="3876532"/>
          </a:xfrm>
        </p:spPr>
      </p:pic>
      <p:sp>
        <p:nvSpPr>
          <p:cNvPr id="4" name="Title 1">
            <a:extLst>
              <a:ext uri="{FF2B5EF4-FFF2-40B4-BE49-F238E27FC236}">
                <a16:creationId xmlns:a16="http://schemas.microsoft.com/office/drawing/2014/main" id="{391F9422-60BD-9091-6CD4-C1FE2BA7C98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2610327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18EAB-20D1-34F5-5F0A-257CE5E1772D}"/>
              </a:ext>
            </a:extLst>
          </p:cNvPr>
          <p:cNvSpPr>
            <a:spLocks noGrp="1"/>
          </p:cNvSpPr>
          <p:nvPr>
            <p:ph idx="1"/>
          </p:nvPr>
        </p:nvSpPr>
        <p:spPr>
          <a:xfrm>
            <a:off x="913775" y="2214694"/>
            <a:ext cx="10364452" cy="4364783"/>
          </a:xfrm>
        </p:spPr>
        <p:txBody>
          <a:bodyPr>
            <a:noAutofit/>
          </a:bodyPr>
          <a:lstStyle/>
          <a:p>
            <a:pPr marL="0" indent="0">
              <a:buNone/>
            </a:pPr>
            <a:r>
              <a:rPr lang="en-GB" sz="2400" b="1" cap="none" dirty="0">
                <a:solidFill>
                  <a:schemeClr val="accent1">
                    <a:lumMod val="75000"/>
                  </a:schemeClr>
                </a:solidFill>
              </a:rPr>
              <a:t>6)  Blood Supply:</a:t>
            </a:r>
          </a:p>
          <a:p>
            <a:pPr marL="0" indent="0">
              <a:buNone/>
            </a:pPr>
            <a:r>
              <a:rPr lang="en-GB" sz="2400" cap="none" dirty="0"/>
              <a:t>A system of blood vessels including microscopic capillaries which are one cell thick.</a:t>
            </a:r>
          </a:p>
          <a:p>
            <a:pPr marL="0" indent="0">
              <a:buNone/>
            </a:pPr>
            <a:r>
              <a:rPr lang="en-GB" sz="2400" b="1" cap="none" dirty="0">
                <a:solidFill>
                  <a:schemeClr val="accent1">
                    <a:lumMod val="75000"/>
                  </a:schemeClr>
                </a:solidFill>
              </a:rPr>
              <a:t>7)  Lymphatic Capillary:</a:t>
            </a:r>
          </a:p>
          <a:p>
            <a:r>
              <a:rPr lang="en-GB" sz="2400" cap="none" dirty="0"/>
              <a:t>Works in conjunction with the blood supply to carry waste products away from the area. </a:t>
            </a:r>
          </a:p>
          <a:p>
            <a:pPr marL="0" indent="0">
              <a:buNone/>
            </a:pPr>
            <a:r>
              <a:rPr lang="en-GB" sz="2400" b="1" cap="none" dirty="0">
                <a:solidFill>
                  <a:schemeClr val="accent1">
                    <a:lumMod val="75000"/>
                  </a:schemeClr>
                </a:solidFill>
              </a:rPr>
              <a:t>8)  Papilla:</a:t>
            </a:r>
          </a:p>
          <a:p>
            <a:r>
              <a:rPr lang="en-GB" sz="2400" cap="none" dirty="0"/>
              <a:t>Small conical projections at the base of the hair.</a:t>
            </a:r>
          </a:p>
          <a:p>
            <a:r>
              <a:rPr lang="en-GB" sz="2400" cap="none" dirty="0"/>
              <a:t>Contains blood vessels and nerves which supply the hair with nutrients.</a:t>
            </a:r>
          </a:p>
          <a:p>
            <a:pPr marL="0" indent="0">
              <a:buNone/>
            </a:pPr>
            <a:endParaRPr lang="en-GB" sz="2400" cap="none" dirty="0"/>
          </a:p>
          <a:p>
            <a:pPr marL="0" indent="0">
              <a:buNone/>
            </a:pPr>
            <a:endParaRPr lang="en-GB" sz="2400" cap="none" dirty="0"/>
          </a:p>
          <a:p>
            <a:endParaRPr lang="en-AE" sz="2400" cap="none" dirty="0"/>
          </a:p>
        </p:txBody>
      </p:sp>
      <p:sp>
        <p:nvSpPr>
          <p:cNvPr id="4" name="Title 1">
            <a:extLst>
              <a:ext uri="{FF2B5EF4-FFF2-40B4-BE49-F238E27FC236}">
                <a16:creationId xmlns:a16="http://schemas.microsoft.com/office/drawing/2014/main" id="{154B36A1-347B-47C9-F7A3-D80F5C2D7AA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82943DEE-8CBF-D949-4D1F-22E1BCEEB04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113118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E48932DA-F869-460A-7B4D-5C1CEF692C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2540384"/>
            <a:ext cx="4889782" cy="3424237"/>
          </a:xfrm>
        </p:spPr>
      </p:pic>
      <p:sp>
        <p:nvSpPr>
          <p:cNvPr id="4" name="Title 1">
            <a:extLst>
              <a:ext uri="{FF2B5EF4-FFF2-40B4-BE49-F238E27FC236}">
                <a16:creationId xmlns:a16="http://schemas.microsoft.com/office/drawing/2014/main" id="{3DB3D164-A5AA-A227-27EA-373B46BD337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12" name="Picture 11" descr="Diagram&#10;&#10;Description automatically generated">
            <a:extLst>
              <a:ext uri="{FF2B5EF4-FFF2-40B4-BE49-F238E27FC236}">
                <a16:creationId xmlns:a16="http://schemas.microsoft.com/office/drawing/2014/main" id="{849E4C81-2D64-E1F8-BD3D-59FCF1501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22" y="2540383"/>
            <a:ext cx="3470303" cy="3424237"/>
          </a:xfrm>
          <a:prstGeom prst="rect">
            <a:avLst/>
          </a:prstGeom>
        </p:spPr>
      </p:pic>
      <p:sp>
        <p:nvSpPr>
          <p:cNvPr id="13" name="TextBox 12">
            <a:extLst>
              <a:ext uri="{FF2B5EF4-FFF2-40B4-BE49-F238E27FC236}">
                <a16:creationId xmlns:a16="http://schemas.microsoft.com/office/drawing/2014/main" id="{4BF01BB4-8B82-E321-BE5A-F80CA3028DBF}"/>
              </a:ext>
            </a:extLst>
          </p:cNvPr>
          <p:cNvSpPr txBox="1"/>
          <p:nvPr/>
        </p:nvSpPr>
        <p:spPr>
          <a:xfrm>
            <a:off x="2128345" y="6239483"/>
            <a:ext cx="2114040" cy="369332"/>
          </a:xfrm>
          <a:prstGeom prst="rect">
            <a:avLst/>
          </a:prstGeom>
          <a:noFill/>
        </p:spPr>
        <p:txBody>
          <a:bodyPr wrap="none" rtlCol="0">
            <a:spAutoFit/>
          </a:bodyPr>
          <a:lstStyle/>
          <a:p>
            <a:r>
              <a:rPr lang="en-US" dirty="0"/>
              <a:t>L</a:t>
            </a:r>
            <a:r>
              <a:rPr lang="en-AE" dirty="0"/>
              <a:t>ymphatic cappilary </a:t>
            </a:r>
          </a:p>
        </p:txBody>
      </p:sp>
      <p:sp>
        <p:nvSpPr>
          <p:cNvPr id="14" name="TextBox 13">
            <a:extLst>
              <a:ext uri="{FF2B5EF4-FFF2-40B4-BE49-F238E27FC236}">
                <a16:creationId xmlns:a16="http://schemas.microsoft.com/office/drawing/2014/main" id="{6F7CD822-9EC6-29CE-16BA-3DCD9EB49E2F}"/>
              </a:ext>
            </a:extLst>
          </p:cNvPr>
          <p:cNvSpPr txBox="1"/>
          <p:nvPr/>
        </p:nvSpPr>
        <p:spPr>
          <a:xfrm>
            <a:off x="9218552" y="6223585"/>
            <a:ext cx="845103" cy="369332"/>
          </a:xfrm>
          <a:prstGeom prst="rect">
            <a:avLst/>
          </a:prstGeom>
          <a:noFill/>
        </p:spPr>
        <p:txBody>
          <a:bodyPr wrap="none" rtlCol="0">
            <a:spAutoFit/>
          </a:bodyPr>
          <a:lstStyle/>
          <a:p>
            <a:r>
              <a:rPr lang="en-AE" dirty="0"/>
              <a:t>papilla</a:t>
            </a:r>
          </a:p>
        </p:txBody>
      </p:sp>
    </p:spTree>
    <p:extLst>
      <p:ext uri="{BB962C8B-B14F-4D97-AF65-F5344CB8AC3E}">
        <p14:creationId xmlns:p14="http://schemas.microsoft.com/office/powerpoint/2010/main" val="466874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5B468564-651B-5715-0AF8-08B9DA23D8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309"/>
          <a:stretch/>
        </p:blipFill>
        <p:spPr>
          <a:xfrm>
            <a:off x="4323806" y="2389559"/>
            <a:ext cx="2698113" cy="3816896"/>
          </a:xfrm>
        </p:spPr>
      </p:pic>
      <p:sp>
        <p:nvSpPr>
          <p:cNvPr id="4" name="Title 1">
            <a:extLst>
              <a:ext uri="{FF2B5EF4-FFF2-40B4-BE49-F238E27FC236}">
                <a16:creationId xmlns:a16="http://schemas.microsoft.com/office/drawing/2014/main" id="{F96C2824-BD47-CE49-C370-E9D99A635B8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
        <p:nvSpPr>
          <p:cNvPr id="7" name="TextBox 6">
            <a:extLst>
              <a:ext uri="{FF2B5EF4-FFF2-40B4-BE49-F238E27FC236}">
                <a16:creationId xmlns:a16="http://schemas.microsoft.com/office/drawing/2014/main" id="{0745CA60-7342-51E9-8843-5436C884A0AE}"/>
              </a:ext>
            </a:extLst>
          </p:cNvPr>
          <p:cNvSpPr txBox="1"/>
          <p:nvPr/>
        </p:nvSpPr>
        <p:spPr>
          <a:xfrm>
            <a:off x="5013694" y="6268872"/>
            <a:ext cx="1435008" cy="369332"/>
          </a:xfrm>
          <a:prstGeom prst="rect">
            <a:avLst/>
          </a:prstGeom>
          <a:noFill/>
        </p:spPr>
        <p:txBody>
          <a:bodyPr wrap="none" rtlCol="0">
            <a:spAutoFit/>
          </a:bodyPr>
          <a:lstStyle/>
          <a:p>
            <a:r>
              <a:rPr lang="en-US" dirty="0"/>
              <a:t>B</a:t>
            </a:r>
            <a:r>
              <a:rPr lang="en-AE" dirty="0"/>
              <a:t>lood supply </a:t>
            </a:r>
          </a:p>
        </p:txBody>
      </p:sp>
    </p:spTree>
    <p:extLst>
      <p:ext uri="{BB962C8B-B14F-4D97-AF65-F5344CB8AC3E}">
        <p14:creationId xmlns:p14="http://schemas.microsoft.com/office/powerpoint/2010/main" val="2220273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yers of the Skin | Anatomy and Physiology">
            <a:extLst>
              <a:ext uri="{FF2B5EF4-FFF2-40B4-BE49-F238E27FC236}">
                <a16:creationId xmlns:a16="http://schemas.microsoft.com/office/drawing/2014/main" id="{A281D4F4-FE87-4C7B-A555-10AC351DBA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357"/>
          <a:stretch/>
        </p:blipFill>
        <p:spPr bwMode="auto">
          <a:xfrm>
            <a:off x="286043" y="379828"/>
            <a:ext cx="11619913" cy="634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82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CCC21-A43D-E76D-E650-4D6DCC1BE941}"/>
              </a:ext>
            </a:extLst>
          </p:cNvPr>
          <p:cNvSpPr>
            <a:spLocks noGrp="1"/>
          </p:cNvSpPr>
          <p:nvPr>
            <p:ph idx="1"/>
          </p:nvPr>
        </p:nvSpPr>
        <p:spPr>
          <a:xfrm>
            <a:off x="913775" y="2436366"/>
            <a:ext cx="10364452" cy="3424107"/>
          </a:xfrm>
        </p:spPr>
        <p:txBody>
          <a:bodyPr>
            <a:normAutofit/>
          </a:bodyPr>
          <a:lstStyle/>
          <a:p>
            <a:pPr marL="0" indent="0">
              <a:buNone/>
            </a:pPr>
            <a:r>
              <a:rPr lang="en-US" sz="2400" b="0" i="0" cap="none" dirty="0">
                <a:effectLst/>
                <a:latin typeface="+mj-lt"/>
              </a:rPr>
              <a:t>Hypodermis layer is the bottom layer of skin in your body. It has many functions, including :</a:t>
            </a:r>
          </a:p>
          <a:p>
            <a:pPr marL="457200" indent="-457200">
              <a:buAutoNum type="arabicParenR"/>
            </a:pPr>
            <a:r>
              <a:rPr lang="en-US" sz="2400" b="0" i="0" cap="none" dirty="0">
                <a:effectLst/>
                <a:latin typeface="+mj-lt"/>
              </a:rPr>
              <a:t>Insulating your body</a:t>
            </a:r>
          </a:p>
          <a:p>
            <a:pPr marL="457200" indent="-457200">
              <a:buAutoNum type="arabicParenR"/>
            </a:pPr>
            <a:r>
              <a:rPr lang="en-US" sz="2400" b="0" i="0" cap="none" dirty="0">
                <a:effectLst/>
                <a:latin typeface="+mj-lt"/>
              </a:rPr>
              <a:t>Protecting your body from harm</a:t>
            </a:r>
          </a:p>
          <a:p>
            <a:pPr marL="457200" indent="-457200">
              <a:buAutoNum type="arabicParenR"/>
            </a:pPr>
            <a:r>
              <a:rPr lang="en-US" sz="2400" b="0" i="0" cap="none" dirty="0">
                <a:effectLst/>
                <a:latin typeface="+mj-lt"/>
              </a:rPr>
              <a:t>Storing energy and </a:t>
            </a:r>
          </a:p>
          <a:p>
            <a:pPr marL="457200" indent="-457200">
              <a:buAutoNum type="arabicParenR"/>
            </a:pPr>
            <a:r>
              <a:rPr lang="en-US" sz="2400" b="0" i="0" cap="none" dirty="0">
                <a:effectLst/>
                <a:latin typeface="+mj-lt"/>
              </a:rPr>
              <a:t>Connecting your skin to your muscles and bones</a:t>
            </a:r>
            <a:endParaRPr lang="en-AE" sz="2400" cap="none" dirty="0">
              <a:latin typeface="+mj-lt"/>
            </a:endParaRPr>
          </a:p>
        </p:txBody>
      </p:sp>
      <p:sp>
        <p:nvSpPr>
          <p:cNvPr id="4" name="Title 1">
            <a:extLst>
              <a:ext uri="{FF2B5EF4-FFF2-40B4-BE49-F238E27FC236}">
                <a16:creationId xmlns:a16="http://schemas.microsoft.com/office/drawing/2014/main" id="{63895311-8EFF-A63F-0A66-93D6DA16AE4E}"/>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Hypodermis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721798B-E986-3F21-E6CE-46CBD7FD85B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54662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4E20B-EE17-78CE-7981-E4584363D5CB}"/>
              </a:ext>
            </a:extLst>
          </p:cNvPr>
          <p:cNvSpPr>
            <a:spLocks noGrp="1"/>
          </p:cNvSpPr>
          <p:nvPr>
            <p:ph idx="1"/>
          </p:nvPr>
        </p:nvSpPr>
        <p:spPr/>
        <p:txBody>
          <a:bodyPr>
            <a:normAutofit/>
          </a:bodyPr>
          <a:lstStyle/>
          <a:p>
            <a:pPr marL="0" indent="0" algn="l">
              <a:buNone/>
            </a:pPr>
            <a:r>
              <a:rPr lang="en-US" sz="2400" b="1" i="0" cap="none" dirty="0">
                <a:solidFill>
                  <a:srgbClr val="343536"/>
                </a:solidFill>
                <a:effectLst/>
                <a:latin typeface="Source Sans Pro" panose="020B0503030403020204" pitchFamily="34" charset="0"/>
              </a:rPr>
              <a:t>What is in the hypodermis layer?</a:t>
            </a:r>
          </a:p>
          <a:p>
            <a:pPr marL="0" indent="0" algn="l">
              <a:buNone/>
            </a:pPr>
            <a:r>
              <a:rPr lang="en-US" sz="2400" b="0" i="0" cap="none" dirty="0">
                <a:effectLst/>
                <a:latin typeface="Source Sans Pro" panose="020B0503030403020204" pitchFamily="34" charset="0"/>
              </a:rPr>
              <a:t>The hypodermis layer includes:</a:t>
            </a:r>
          </a:p>
          <a:p>
            <a:pPr marL="0" indent="0" algn="l">
              <a:buNone/>
            </a:pPr>
            <a:r>
              <a:rPr lang="en-US" sz="2400" b="1" cap="none" dirty="0">
                <a:solidFill>
                  <a:srgbClr val="007BC2"/>
                </a:solidFill>
                <a:latin typeface="Source Sans Pro" panose="020B0503030403020204" pitchFamily="34" charset="0"/>
              </a:rPr>
              <a:t>1) Adipose tissue</a:t>
            </a:r>
            <a:r>
              <a:rPr lang="en-US" sz="2400" b="0" i="0" cap="none" dirty="0">
                <a:solidFill>
                  <a:srgbClr val="343536"/>
                </a:solidFill>
                <a:effectLst/>
                <a:latin typeface="Source Sans Pro" panose="020B0503030403020204" pitchFamily="34" charset="0"/>
              </a:rPr>
              <a:t>: </a:t>
            </a:r>
            <a:r>
              <a:rPr lang="en-US" sz="2400" b="0" i="0" cap="none" dirty="0">
                <a:effectLst/>
                <a:latin typeface="+mj-lt"/>
              </a:rPr>
              <a:t>Adipose tissue is a fatty tissue that consists mostly of adipocytes.</a:t>
            </a:r>
          </a:p>
          <a:p>
            <a:pPr marL="0" indent="0" algn="l">
              <a:buNone/>
            </a:pPr>
            <a:r>
              <a:rPr lang="en-US" sz="2400" b="1" cap="none" dirty="0">
                <a:solidFill>
                  <a:srgbClr val="007BC2"/>
                </a:solidFill>
                <a:latin typeface="Source Sans Pro" panose="020B0503030403020204" pitchFamily="34" charset="0"/>
              </a:rPr>
              <a:t>2) Blood vessels</a:t>
            </a:r>
            <a:r>
              <a:rPr lang="en-US" sz="2400" b="0" i="0" cap="none" dirty="0">
                <a:solidFill>
                  <a:srgbClr val="343536"/>
                </a:solidFill>
                <a:effectLst/>
                <a:latin typeface="Source Sans Pro" panose="020B0503030403020204" pitchFamily="34" charset="0"/>
              </a:rPr>
              <a:t>: </a:t>
            </a:r>
            <a:r>
              <a:rPr lang="en-US" sz="2400" b="0" i="0" cap="none" dirty="0">
                <a:effectLst/>
                <a:latin typeface="+mj-lt"/>
              </a:rPr>
              <a:t>Blood vessels include arteries, capillaries and veins. They circulate blood throughout your body, help deliver oxygen to vital organs and remove waste products.</a:t>
            </a:r>
          </a:p>
          <a:p>
            <a:endParaRPr lang="en-AE" sz="2400" cap="none" dirty="0"/>
          </a:p>
        </p:txBody>
      </p:sp>
      <p:sp>
        <p:nvSpPr>
          <p:cNvPr id="4" name="Title 1">
            <a:extLst>
              <a:ext uri="{FF2B5EF4-FFF2-40B4-BE49-F238E27FC236}">
                <a16:creationId xmlns:a16="http://schemas.microsoft.com/office/drawing/2014/main" id="{F8756D7C-78D3-DE17-83DE-DA3181E59D80}"/>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Hypodermis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4CCC35DC-C6BD-F791-6A65-D1178F4FFD4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71954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6444"/>
            <a:ext cx="9601196" cy="1036239"/>
          </a:xfrm>
        </p:spPr>
        <p:txBody>
          <a:bodyPr>
            <a:normAutofit/>
          </a:bodyPr>
          <a:lstStyle/>
          <a:p>
            <a:endParaRPr lang="en-US" b="1" dirty="0">
              <a:solidFill>
                <a:srgbClr val="FF0000"/>
              </a:solidFill>
            </a:endParaRPr>
          </a:p>
        </p:txBody>
      </p:sp>
      <p:sp>
        <p:nvSpPr>
          <p:cNvPr id="3" name="Content Placeholder 2"/>
          <p:cNvSpPr>
            <a:spLocks noGrp="1"/>
          </p:cNvSpPr>
          <p:nvPr>
            <p:ph idx="1"/>
          </p:nvPr>
        </p:nvSpPr>
        <p:spPr>
          <a:xfrm>
            <a:off x="836320" y="2006875"/>
            <a:ext cx="10364452" cy="4490907"/>
          </a:xfrm>
        </p:spPr>
        <p:txBody>
          <a:bodyPr>
            <a:noAutofit/>
          </a:bodyPr>
          <a:lstStyle/>
          <a:p>
            <a:r>
              <a:rPr lang="en-US" sz="2400" b="1" cap="none" dirty="0">
                <a:latin typeface="+mj-lt"/>
              </a:rPr>
              <a:t>Health and safety</a:t>
            </a:r>
            <a:r>
              <a:rPr lang="en-US" sz="2400" cap="none" dirty="0">
                <a:latin typeface="+mj-lt"/>
              </a:rPr>
              <a:t> (</a:t>
            </a:r>
            <a:r>
              <a:rPr lang="en-US" sz="2400" b="1" cap="none" dirty="0">
                <a:latin typeface="+mj-lt"/>
              </a:rPr>
              <a:t>first aid</a:t>
            </a:r>
            <a:r>
              <a:rPr lang="en-US" sz="2400" cap="none" dirty="0">
                <a:latin typeface="+mj-lt"/>
              </a:rPr>
              <a:t>) :</a:t>
            </a:r>
          </a:p>
          <a:p>
            <a:pPr marL="0" indent="0">
              <a:buNone/>
            </a:pPr>
            <a:r>
              <a:rPr lang="en-US" sz="2400" i="0" cap="none" dirty="0">
                <a:effectLst/>
                <a:latin typeface="+mj-lt"/>
              </a:rPr>
              <a:t>A box containing equipment needed to give immediate medical help in an emergency.</a:t>
            </a:r>
            <a:endParaRPr lang="en-US" sz="2400" cap="none" dirty="0">
              <a:latin typeface="+mj-lt"/>
            </a:endParaRPr>
          </a:p>
          <a:p>
            <a:pPr marL="0" indent="0">
              <a:buNone/>
            </a:pPr>
            <a:r>
              <a:rPr lang="en-US" sz="2400" cap="none" dirty="0">
                <a:latin typeface="+mj-lt"/>
              </a:rPr>
              <a:t>The regulations require employers to provide adequate and appropriate equipment, facilities and personnel to enable first aid to be given to employees who are injured or become ill at work.</a:t>
            </a:r>
          </a:p>
          <a:p>
            <a:pPr marL="0" indent="0">
              <a:buNone/>
            </a:pPr>
            <a:r>
              <a:rPr lang="en-US" sz="2400" i="0" cap="none" dirty="0">
                <a:effectLst/>
                <a:latin typeface="+mj-lt"/>
              </a:rPr>
              <a:t>It can help reduce the risk of infection or the severity of an injury. First aid kits typically include a variety of supplies that will help treat cuts, scrapes and injuries, including sprains and burns.</a:t>
            </a:r>
            <a:endParaRPr lang="en-US" sz="2400" cap="none" dirty="0">
              <a:latin typeface="+mj-lt"/>
            </a:endParaRPr>
          </a:p>
        </p:txBody>
      </p:sp>
      <p:sp>
        <p:nvSpPr>
          <p:cNvPr id="4" name="Title 1">
            <a:extLst>
              <a:ext uri="{FF2B5EF4-FFF2-40B4-BE49-F238E27FC236}">
                <a16:creationId xmlns:a16="http://schemas.microsoft.com/office/drawing/2014/main" id="{789D7A01-323F-AACA-3CA6-39EC35399DA9}"/>
              </a:ext>
            </a:extLst>
          </p:cNvPr>
          <p:cNvSpPr txBox="1">
            <a:spLocks/>
          </p:cNvSpPr>
          <p:nvPr/>
        </p:nvSpPr>
        <p:spPr>
          <a:xfrm>
            <a:off x="913775" y="608656"/>
            <a:ext cx="10209543" cy="1091814"/>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cs typeface="Arial" panose="020B0604020202020204" pitchFamily="34" charset="0"/>
              </a:rPr>
              <a:t>First AID  </a:t>
            </a:r>
            <a:endParaRPr lang="en-GB" sz="4000" b="1" dirty="0">
              <a:solidFill>
                <a:schemeClr val="bg1"/>
              </a:solidFill>
              <a:latin typeface="+mn-lt"/>
            </a:endParaRPr>
          </a:p>
        </p:txBody>
      </p:sp>
      <p:pic>
        <p:nvPicPr>
          <p:cNvPr id="5" name="Picture 4" descr="Logo, company name&#10;&#10;Description automatically generated">
            <a:extLst>
              <a:ext uri="{FF2B5EF4-FFF2-40B4-BE49-F238E27FC236}">
                <a16:creationId xmlns:a16="http://schemas.microsoft.com/office/drawing/2014/main" id="{DE5B916B-3C98-21C2-F0E7-8AA01026F783}"/>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4122732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E40BE-DA03-45B1-A55B-121481C1E3EA}"/>
              </a:ext>
            </a:extLst>
          </p:cNvPr>
          <p:cNvSpPr>
            <a:spLocks noGrp="1"/>
          </p:cNvSpPr>
          <p:nvPr>
            <p:ph idx="1"/>
          </p:nvPr>
        </p:nvSpPr>
        <p:spPr>
          <a:xfrm>
            <a:off x="913774" y="2450220"/>
            <a:ext cx="10364452" cy="3424107"/>
          </a:xfrm>
        </p:spPr>
        <p:txBody>
          <a:bodyPr>
            <a:noAutofit/>
          </a:bodyPr>
          <a:lstStyle/>
          <a:p>
            <a:pPr marL="0" indent="0" algn="l">
              <a:buNone/>
            </a:pPr>
            <a:r>
              <a:rPr lang="en-US" sz="2400" b="1" cap="none" dirty="0">
                <a:solidFill>
                  <a:schemeClr val="accent1">
                    <a:lumMod val="75000"/>
                  </a:schemeClr>
                </a:solidFill>
              </a:rPr>
              <a:t>3) </a:t>
            </a:r>
            <a:r>
              <a:rPr lang="en-US" sz="2400" b="1" i="0" cap="none" dirty="0">
                <a:solidFill>
                  <a:schemeClr val="accent1">
                    <a:lumMod val="75000"/>
                  </a:schemeClr>
                </a:solidFill>
                <a:effectLst/>
              </a:rPr>
              <a:t>Connective tissue</a:t>
            </a:r>
            <a:r>
              <a:rPr lang="en-US" sz="2400" i="0" cap="none" dirty="0">
                <a:solidFill>
                  <a:schemeClr val="accent1">
                    <a:lumMod val="75000"/>
                  </a:schemeClr>
                </a:solidFill>
                <a:effectLst/>
              </a:rPr>
              <a:t>: </a:t>
            </a:r>
            <a:r>
              <a:rPr lang="en-US" sz="2400" i="0" cap="none" dirty="0">
                <a:effectLst/>
              </a:rPr>
              <a:t>The proteins </a:t>
            </a:r>
            <a:r>
              <a:rPr lang="en-US" sz="2400" cap="none" dirty="0"/>
              <a:t>collagen </a:t>
            </a:r>
            <a:r>
              <a:rPr lang="en-US" sz="2400" i="0" cap="none" dirty="0">
                <a:effectLst/>
              </a:rPr>
              <a:t>and </a:t>
            </a:r>
            <a:r>
              <a:rPr lang="en-US" sz="2400" i="0" u="none" strike="noStrike" cap="none" dirty="0">
                <a:effectLst/>
              </a:rPr>
              <a:t>elastin </a:t>
            </a:r>
            <a:r>
              <a:rPr lang="en-US" sz="2400" i="0" cap="none" dirty="0">
                <a:effectLst/>
              </a:rPr>
              <a:t>make up the connective tissues in your body. They connect all of the structures in your body and provides a support structure for other components of the hypodermis.</a:t>
            </a:r>
          </a:p>
          <a:p>
            <a:pPr marL="0" indent="0" algn="l">
              <a:buNone/>
            </a:pPr>
            <a:r>
              <a:rPr lang="en-US" sz="2400" b="1" cap="none" dirty="0">
                <a:solidFill>
                  <a:schemeClr val="accent1">
                    <a:lumMod val="75000"/>
                  </a:schemeClr>
                </a:solidFill>
              </a:rPr>
              <a:t>4) F</a:t>
            </a:r>
            <a:r>
              <a:rPr lang="en-US" sz="2400" b="1" i="0" cap="none" dirty="0">
                <a:solidFill>
                  <a:schemeClr val="accent1">
                    <a:lumMod val="75000"/>
                  </a:schemeClr>
                </a:solidFill>
                <a:effectLst/>
              </a:rPr>
              <a:t>ibroblasts</a:t>
            </a:r>
            <a:r>
              <a:rPr lang="en-US" sz="2400" i="0" cap="none" dirty="0">
                <a:solidFill>
                  <a:schemeClr val="accent1">
                    <a:lumMod val="75000"/>
                  </a:schemeClr>
                </a:solidFill>
                <a:effectLst/>
              </a:rPr>
              <a:t>: </a:t>
            </a:r>
            <a:r>
              <a:rPr lang="en-US" sz="2400" i="0" cap="none" dirty="0">
                <a:effectLst/>
              </a:rPr>
              <a:t>Fibroblasts are a type of cell in your connective tissue. They release collagen, which helps make up your connective tissue.</a:t>
            </a:r>
          </a:p>
          <a:p>
            <a:pPr marL="0" indent="0">
              <a:buNone/>
            </a:pPr>
            <a:r>
              <a:rPr lang="en-AE" sz="2400" b="1" cap="none" dirty="0">
                <a:solidFill>
                  <a:schemeClr val="accent1">
                    <a:lumMod val="75000"/>
                  </a:schemeClr>
                </a:solidFill>
              </a:rPr>
              <a:t>5) </a:t>
            </a:r>
            <a:r>
              <a:rPr lang="en-US" sz="2400" b="1" i="0" cap="none" dirty="0">
                <a:solidFill>
                  <a:schemeClr val="accent1">
                    <a:lumMod val="75000"/>
                  </a:schemeClr>
                </a:solidFill>
                <a:effectLst/>
              </a:rPr>
              <a:t>Lymphatic vessels</a:t>
            </a:r>
            <a:r>
              <a:rPr lang="en-US" sz="2400" i="0" cap="none" dirty="0">
                <a:solidFill>
                  <a:srgbClr val="343536"/>
                </a:solidFill>
                <a:effectLst/>
              </a:rPr>
              <a:t>: </a:t>
            </a:r>
            <a:r>
              <a:rPr lang="en-US" sz="2400" i="0" cap="none" dirty="0">
                <a:effectLst/>
              </a:rPr>
              <a:t>Lymphatic vessels are the network of capillaries (micro vessels) and a large network of tubes located throughout your body that transport waste products (lymph) away from tissues.</a:t>
            </a:r>
            <a:endParaRPr lang="en-AE" sz="2400" cap="none" dirty="0"/>
          </a:p>
        </p:txBody>
      </p:sp>
      <p:sp>
        <p:nvSpPr>
          <p:cNvPr id="4" name="Title 1">
            <a:extLst>
              <a:ext uri="{FF2B5EF4-FFF2-40B4-BE49-F238E27FC236}">
                <a16:creationId xmlns:a16="http://schemas.microsoft.com/office/drawing/2014/main" id="{C9D1DE41-D9D6-E967-488D-6F1320552DB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Hypodermis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C1C4D979-6D61-098F-02F2-4CCB5C4725D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8190332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B6121-98B1-D41C-CBFE-E380DE170ABE}"/>
              </a:ext>
            </a:extLst>
          </p:cNvPr>
          <p:cNvSpPr>
            <a:spLocks noGrp="1"/>
          </p:cNvSpPr>
          <p:nvPr>
            <p:ph idx="1"/>
          </p:nvPr>
        </p:nvSpPr>
        <p:spPr/>
        <p:txBody>
          <a:bodyPr>
            <a:normAutofit/>
          </a:bodyPr>
          <a:lstStyle/>
          <a:p>
            <a:pPr marL="0" indent="0" algn="l">
              <a:buNone/>
            </a:pPr>
            <a:r>
              <a:rPr lang="en-US" sz="2400" b="1" i="0" cap="none" dirty="0">
                <a:solidFill>
                  <a:srgbClr val="343536"/>
                </a:solidFill>
                <a:effectLst/>
              </a:rPr>
              <a:t>Where is the hypodermis located?</a:t>
            </a:r>
          </a:p>
          <a:p>
            <a:pPr marL="0" indent="0" algn="l">
              <a:buNone/>
            </a:pPr>
            <a:r>
              <a:rPr lang="en-US" sz="2400" b="0" i="0" cap="none" dirty="0">
                <a:effectLst/>
              </a:rPr>
              <a:t>The hypodermis is the bottom layer of your skin, located below the epidermis (top layer) and dermis (middle layer) in your skin.</a:t>
            </a:r>
            <a:br>
              <a:rPr lang="en-US" sz="2400" b="0" i="0" cap="none" dirty="0">
                <a:solidFill>
                  <a:srgbClr val="343536"/>
                </a:solidFill>
                <a:effectLst/>
              </a:rPr>
            </a:br>
            <a:endParaRPr lang="en-US" sz="2400" b="0" i="0" cap="none" dirty="0">
              <a:solidFill>
                <a:srgbClr val="343536"/>
              </a:solidFill>
              <a:effectLst/>
            </a:endParaRPr>
          </a:p>
          <a:p>
            <a:pPr marL="0" indent="0" algn="l">
              <a:buNone/>
            </a:pPr>
            <a:r>
              <a:rPr lang="en-US" sz="2400" b="1" i="0" cap="none" dirty="0">
                <a:solidFill>
                  <a:srgbClr val="343536"/>
                </a:solidFill>
                <a:effectLst/>
              </a:rPr>
              <a:t>What is the hypodermis made of?</a:t>
            </a:r>
          </a:p>
          <a:p>
            <a:pPr marL="0" indent="0" algn="l">
              <a:buNone/>
            </a:pPr>
            <a:r>
              <a:rPr lang="en-US" sz="2400" b="0" i="0" cap="none" dirty="0">
                <a:effectLst/>
              </a:rPr>
              <a:t>Connective tissue and adipose tissue mostly make up the hypodermis.</a:t>
            </a:r>
          </a:p>
          <a:p>
            <a:pPr marL="0" indent="0">
              <a:buNone/>
            </a:pPr>
            <a:endParaRPr lang="en-AE" sz="2400" cap="none" dirty="0"/>
          </a:p>
        </p:txBody>
      </p:sp>
      <p:sp>
        <p:nvSpPr>
          <p:cNvPr id="4" name="Title 1">
            <a:extLst>
              <a:ext uri="{FF2B5EF4-FFF2-40B4-BE49-F238E27FC236}">
                <a16:creationId xmlns:a16="http://schemas.microsoft.com/office/drawing/2014/main" id="{80F676CE-0957-CC9F-EFD9-035022A239B3}"/>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Hypodermis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B272A994-1D66-6B35-553B-6047324F0915}"/>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897759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BE6FD12-B0E5-0DC7-6A03-FF175D591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044" y="2682275"/>
            <a:ext cx="6078190" cy="3418982"/>
          </a:xfrm>
        </p:spPr>
      </p:pic>
      <p:sp>
        <p:nvSpPr>
          <p:cNvPr id="6" name="Title 1">
            <a:extLst>
              <a:ext uri="{FF2B5EF4-FFF2-40B4-BE49-F238E27FC236}">
                <a16:creationId xmlns:a16="http://schemas.microsoft.com/office/drawing/2014/main" id="{9F5CBA01-471E-839A-2899-A8ECDDFC471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Hypodermis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42558711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uman Skin: Basic Anatomy and Functions - Acne.org">
            <a:extLst>
              <a:ext uri="{FF2B5EF4-FFF2-40B4-BE49-F238E27FC236}">
                <a16:creationId xmlns:a16="http://schemas.microsoft.com/office/drawing/2014/main" id="{303629CF-40C5-A304-A59B-988D05E6E41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740"/>
          <a:stretch/>
        </p:blipFill>
        <p:spPr bwMode="auto">
          <a:xfrm>
            <a:off x="2438590" y="2306136"/>
            <a:ext cx="7278101" cy="41423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BC5EEDB-2841-89EF-48D3-13034E43647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Structure of the skin </a:t>
            </a:r>
            <a:br>
              <a:rPr lang="en-US" sz="4000" b="1" dirty="0">
                <a:solidFill>
                  <a:schemeClr val="bg1"/>
                </a:solidFill>
                <a:latin typeface="+mn-lt"/>
              </a:rPr>
            </a:br>
            <a:r>
              <a:rPr lang="en-US" sz="4000" b="1" dirty="0">
                <a:solidFill>
                  <a:schemeClr val="bg1"/>
                </a:solidFill>
                <a:latin typeface="+mn-lt"/>
              </a:rPr>
              <a:t> ( Hypodermis  )</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4105099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9C7C0-C9B8-2A48-89FC-854F6586B708}"/>
              </a:ext>
            </a:extLst>
          </p:cNvPr>
          <p:cNvSpPr>
            <a:spLocks noGrp="1"/>
          </p:cNvSpPr>
          <p:nvPr>
            <p:ph idx="1"/>
          </p:nvPr>
        </p:nvSpPr>
        <p:spPr/>
        <p:txBody>
          <a:bodyPr>
            <a:normAutofit/>
          </a:bodyPr>
          <a:lstStyle/>
          <a:p>
            <a:pPr marL="0" indent="0" algn="l">
              <a:buNone/>
            </a:pPr>
            <a:r>
              <a:rPr lang="en-US" sz="2400" b="1" i="0" cap="none" dirty="0">
                <a:solidFill>
                  <a:srgbClr val="3C3C3C"/>
                </a:solidFill>
                <a:effectLst/>
                <a:cs typeface="Al Nile" pitchFamily="2" charset="-78"/>
              </a:rPr>
              <a:t>Skin is classified according to several factors related to its balance</a:t>
            </a:r>
            <a:r>
              <a:rPr lang="en-US" sz="2400" b="0" i="0" cap="none" dirty="0">
                <a:solidFill>
                  <a:srgbClr val="3C3C3C"/>
                </a:solidFill>
                <a:effectLst/>
                <a:cs typeface="Al Nile" pitchFamily="2" charset="-78"/>
              </a:rPr>
              <a:t>: Sebaceous secretion, hydration and sensitivity level. Thus, each type of skin will have its own characteristics and require different cares. The type of skin is determined by genetics, although it will also be affected by other factors and can change with time.</a:t>
            </a:r>
          </a:p>
          <a:p>
            <a:pPr marL="0" indent="0">
              <a:buNone/>
            </a:pPr>
            <a:br>
              <a:rPr lang="en-US" sz="2400" cap="none" dirty="0"/>
            </a:br>
            <a:endParaRPr lang="en-AE" sz="2400" cap="none" dirty="0"/>
          </a:p>
        </p:txBody>
      </p:sp>
      <p:sp>
        <p:nvSpPr>
          <p:cNvPr id="4" name="Title 1">
            <a:extLst>
              <a:ext uri="{FF2B5EF4-FFF2-40B4-BE49-F238E27FC236}">
                <a16:creationId xmlns:a16="http://schemas.microsoft.com/office/drawing/2014/main" id="{8216C1BD-61CC-0252-05DA-F423ACB58BE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Diagram&#10;&#10;Description automatically generated">
            <a:extLst>
              <a:ext uri="{FF2B5EF4-FFF2-40B4-BE49-F238E27FC236}">
                <a16:creationId xmlns:a16="http://schemas.microsoft.com/office/drawing/2014/main" id="{3E2C8F1B-3110-3BE5-6412-380DBB324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525" y="4079146"/>
            <a:ext cx="5219700" cy="2565400"/>
          </a:xfrm>
          <a:prstGeom prst="rect">
            <a:avLst/>
          </a:prstGeom>
        </p:spPr>
      </p:pic>
    </p:spTree>
    <p:extLst>
      <p:ext uri="{BB962C8B-B14F-4D97-AF65-F5344CB8AC3E}">
        <p14:creationId xmlns:p14="http://schemas.microsoft.com/office/powerpoint/2010/main" val="29186939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ape&#10;&#10;Description automatically generated">
            <a:extLst>
              <a:ext uri="{FF2B5EF4-FFF2-40B4-BE49-F238E27FC236}">
                <a16:creationId xmlns:a16="http://schemas.microsoft.com/office/drawing/2014/main" id="{37633984-A76E-541C-5FD6-E8828B45D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124" y="2196139"/>
            <a:ext cx="7061752" cy="4661861"/>
          </a:xfrm>
        </p:spPr>
      </p:pic>
      <p:sp>
        <p:nvSpPr>
          <p:cNvPr id="4" name="Title 1">
            <a:extLst>
              <a:ext uri="{FF2B5EF4-FFF2-40B4-BE49-F238E27FC236}">
                <a16:creationId xmlns:a16="http://schemas.microsoft.com/office/drawing/2014/main" id="{E0867B34-6A1A-F1E8-8EEA-7FB34AF01DB1}"/>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827396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2C4D4-5AC2-9F46-89A3-82705B44DE8F}"/>
              </a:ext>
            </a:extLst>
          </p:cNvPr>
          <p:cNvSpPr>
            <a:spLocks noGrp="1"/>
          </p:cNvSpPr>
          <p:nvPr>
            <p:ph idx="1"/>
          </p:nvPr>
        </p:nvSpPr>
        <p:spPr>
          <a:xfrm>
            <a:off x="913775" y="2367093"/>
            <a:ext cx="7420328" cy="4318520"/>
          </a:xfrm>
        </p:spPr>
        <p:txBody>
          <a:bodyPr>
            <a:normAutofit/>
          </a:bodyPr>
          <a:lstStyle/>
          <a:p>
            <a:pPr marL="0" indent="0">
              <a:buNone/>
            </a:pPr>
            <a:r>
              <a:rPr lang="en-US" sz="2400" b="1" i="0" cap="none" dirty="0">
                <a:solidFill>
                  <a:schemeClr val="accent1">
                    <a:lumMod val="75000"/>
                  </a:schemeClr>
                </a:solidFill>
                <a:effectLst/>
              </a:rPr>
              <a:t>1) Normal </a:t>
            </a:r>
            <a:r>
              <a:rPr lang="en-US" sz="2400" b="1" cap="none" dirty="0">
                <a:solidFill>
                  <a:schemeClr val="accent1">
                    <a:lumMod val="75000"/>
                  </a:schemeClr>
                </a:solidFill>
              </a:rPr>
              <a:t>S</a:t>
            </a:r>
            <a:r>
              <a:rPr lang="en-US" sz="2400" b="1" i="0" cap="none" dirty="0">
                <a:solidFill>
                  <a:schemeClr val="accent1">
                    <a:lumMod val="75000"/>
                  </a:schemeClr>
                </a:solidFill>
                <a:effectLst/>
              </a:rPr>
              <a:t>kin :</a:t>
            </a:r>
          </a:p>
          <a:p>
            <a:pPr marL="0" indent="0">
              <a:buNone/>
            </a:pPr>
            <a:r>
              <a:rPr lang="en-GB" sz="2400" b="0" i="0" cap="none" dirty="0">
                <a:effectLst/>
                <a:cs typeface="Arial" panose="020B0604020202020204" pitchFamily="34" charset="0"/>
              </a:rPr>
              <a:t>‘Normal’ is a term widely used to refer to well-balanced skin. The scientific term for healthy skin.</a:t>
            </a:r>
          </a:p>
          <a:p>
            <a:pPr marL="0" indent="0">
              <a:buNone/>
            </a:pPr>
            <a:r>
              <a:rPr lang="en-US" sz="2400" cap="none" dirty="0"/>
              <a:t>This well-balanced </a:t>
            </a:r>
            <a:r>
              <a:rPr lang="en-US" sz="2400" b="1" cap="none" dirty="0"/>
              <a:t>healthy skin</a:t>
            </a:r>
            <a:r>
              <a:rPr lang="en-US" sz="2400" cap="none" dirty="0"/>
              <a:t> type has even levels of moisture and hydration, uniform texture and no obvious problem areas</a:t>
            </a:r>
            <a:r>
              <a:rPr lang="en-GB" sz="2400" cap="none" dirty="0">
                <a:cs typeface="Arial" panose="020B0604020202020204" pitchFamily="34" charset="0"/>
              </a:rPr>
              <a:t>.</a:t>
            </a:r>
            <a:endParaRPr lang="en-GB" sz="2400" b="0" i="0" cap="none" dirty="0">
              <a:effectLst/>
              <a:cs typeface="Arial" panose="020B0604020202020204" pitchFamily="34" charset="0"/>
            </a:endParaRPr>
          </a:p>
          <a:p>
            <a:pPr marL="0" indent="0">
              <a:buNone/>
            </a:pPr>
            <a:endParaRPr lang="en-US" sz="2400" b="0" i="0" cap="none" dirty="0">
              <a:effectLst/>
            </a:endParaRPr>
          </a:p>
          <a:p>
            <a:pPr marL="0" indent="0">
              <a:buNone/>
            </a:pPr>
            <a:endParaRPr lang="en-AE" sz="2400" cap="none" dirty="0"/>
          </a:p>
        </p:txBody>
      </p:sp>
      <p:sp>
        <p:nvSpPr>
          <p:cNvPr id="4" name="Title 1">
            <a:extLst>
              <a:ext uri="{FF2B5EF4-FFF2-40B4-BE49-F238E27FC236}">
                <a16:creationId xmlns:a16="http://schemas.microsoft.com/office/drawing/2014/main" id="{2E9741CD-D1EE-EC8C-2808-BD8D0F08FBC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Close-up of a person's face&#10;&#10;Description automatically generated">
            <a:extLst>
              <a:ext uri="{FF2B5EF4-FFF2-40B4-BE49-F238E27FC236}">
                <a16:creationId xmlns:a16="http://schemas.microsoft.com/office/drawing/2014/main" id="{3F9A1741-A1D4-94BB-E42C-FD47175DE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751" y="3402874"/>
            <a:ext cx="3896864" cy="3017126"/>
          </a:xfrm>
          <a:prstGeom prst="rect">
            <a:avLst/>
          </a:prstGeom>
        </p:spPr>
      </p:pic>
      <p:pic>
        <p:nvPicPr>
          <p:cNvPr id="5" name="Picture 4" descr="Logo, company name&#10;&#10;Description automatically generated">
            <a:extLst>
              <a:ext uri="{FF2B5EF4-FFF2-40B4-BE49-F238E27FC236}">
                <a16:creationId xmlns:a16="http://schemas.microsoft.com/office/drawing/2014/main" id="{30DACF7E-7B2D-442B-35BF-0EA6E45C6ADE}"/>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8155392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0F012-686E-15DF-FDD8-92ADFBC9A655}"/>
              </a:ext>
            </a:extLst>
          </p:cNvPr>
          <p:cNvSpPr>
            <a:spLocks noGrp="1"/>
          </p:cNvSpPr>
          <p:nvPr>
            <p:ph idx="1"/>
          </p:nvPr>
        </p:nvSpPr>
        <p:spPr>
          <a:xfrm>
            <a:off x="913775" y="2301778"/>
            <a:ext cx="10364452" cy="4198599"/>
          </a:xfrm>
        </p:spPr>
        <p:txBody>
          <a:bodyPr>
            <a:noAutofit/>
          </a:bodyPr>
          <a:lstStyle/>
          <a:p>
            <a:pPr marL="0" indent="0">
              <a:buNone/>
            </a:pPr>
            <a:r>
              <a:rPr lang="en-US" sz="2400" b="1" cap="none" dirty="0">
                <a:solidFill>
                  <a:schemeClr val="accent1">
                    <a:lumMod val="75000"/>
                  </a:schemeClr>
                </a:solidFill>
              </a:rPr>
              <a:t>Characteristics of normal skin type:</a:t>
            </a:r>
          </a:p>
          <a:p>
            <a:pPr>
              <a:buFont typeface="Courier New" panose="02070309020205020404" pitchFamily="49" charset="0"/>
              <a:buChar char="o"/>
            </a:pPr>
            <a:r>
              <a:rPr lang="en-US" sz="2400" cap="none" dirty="0"/>
              <a:t>Free from skin blemishes.</a:t>
            </a:r>
          </a:p>
          <a:p>
            <a:pPr>
              <a:buFont typeface="Courier New" panose="02070309020205020404" pitchFamily="49" charset="0"/>
              <a:buChar char="o"/>
            </a:pPr>
            <a:r>
              <a:rPr lang="en-US" sz="2400" cap="none" dirty="0"/>
              <a:t>Pores are fine, hardly visible.</a:t>
            </a:r>
          </a:p>
          <a:p>
            <a:pPr>
              <a:buFont typeface="Courier New" panose="02070309020205020404" pitchFamily="49" charset="0"/>
              <a:buChar char="o"/>
            </a:pPr>
            <a:r>
              <a:rPr lang="en-US" sz="2400" cap="none" dirty="0"/>
              <a:t>Skin tone is even, clear, and smooth.</a:t>
            </a:r>
          </a:p>
          <a:p>
            <a:pPr>
              <a:buFont typeface="Courier New" panose="02070309020205020404" pitchFamily="49" charset="0"/>
              <a:buChar char="o"/>
            </a:pPr>
            <a:r>
              <a:rPr lang="en-US" sz="2400" cap="none" dirty="0"/>
              <a:t>Skin is neither too oily or too dry.</a:t>
            </a:r>
          </a:p>
          <a:p>
            <a:pPr>
              <a:buFont typeface="Courier New" panose="02070309020205020404" pitchFamily="49" charset="0"/>
              <a:buChar char="o"/>
            </a:pPr>
            <a:r>
              <a:rPr lang="en-US" sz="2400" cap="none" dirty="0"/>
              <a:t>Good blood circulation.</a:t>
            </a:r>
          </a:p>
          <a:p>
            <a:pPr>
              <a:buFont typeface="Courier New" panose="02070309020205020404" pitchFamily="49" charset="0"/>
              <a:buChar char="o"/>
            </a:pPr>
            <a:r>
              <a:rPr lang="en-GB" sz="2400" cap="none" dirty="0"/>
              <a:t>Soft and smooth texture</a:t>
            </a:r>
          </a:p>
          <a:p>
            <a:pPr>
              <a:buFont typeface="Courier New" panose="02070309020205020404" pitchFamily="49" charset="0"/>
              <a:buChar char="o"/>
            </a:pPr>
            <a:r>
              <a:rPr lang="en-GB" sz="2400" cap="none" dirty="0"/>
              <a:t>And not prone to sensitivity </a:t>
            </a:r>
          </a:p>
          <a:p>
            <a:pPr marL="0" indent="0">
              <a:buNone/>
            </a:pPr>
            <a:endParaRPr lang="en-US" sz="2400" b="1" cap="none" dirty="0">
              <a:solidFill>
                <a:schemeClr val="accent1">
                  <a:lumMod val="75000"/>
                </a:schemeClr>
              </a:solidFill>
            </a:endParaRPr>
          </a:p>
        </p:txBody>
      </p:sp>
      <p:sp>
        <p:nvSpPr>
          <p:cNvPr id="4" name="Title 1">
            <a:extLst>
              <a:ext uri="{FF2B5EF4-FFF2-40B4-BE49-F238E27FC236}">
                <a16:creationId xmlns:a16="http://schemas.microsoft.com/office/drawing/2014/main" id="{AAFAC859-0130-C7BC-181D-363C5E59523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AF3AF87F-1D87-B7CC-CEBF-14DC194916E8}"/>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1851658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FD5A6F-EC45-66BE-73C9-C0E9A7E79811}"/>
              </a:ext>
            </a:extLst>
          </p:cNvPr>
          <p:cNvSpPr>
            <a:spLocks noGrp="1"/>
          </p:cNvSpPr>
          <p:nvPr>
            <p:ph idx="1"/>
          </p:nvPr>
        </p:nvSpPr>
        <p:spPr>
          <a:xfrm>
            <a:off x="913773" y="2214694"/>
            <a:ext cx="10364452" cy="4490907"/>
          </a:xfrm>
        </p:spPr>
        <p:txBody>
          <a:bodyPr>
            <a:normAutofit/>
          </a:bodyPr>
          <a:lstStyle/>
          <a:p>
            <a:pPr marL="0" indent="0">
              <a:buNone/>
            </a:pPr>
            <a:r>
              <a:rPr lang="en-US" sz="2400" b="1" cap="none" dirty="0">
                <a:solidFill>
                  <a:schemeClr val="accent1">
                    <a:lumMod val="75000"/>
                  </a:schemeClr>
                </a:solidFill>
              </a:rPr>
              <a:t>2) Oily Skin Type:</a:t>
            </a:r>
          </a:p>
          <a:p>
            <a:pPr marL="0" indent="0">
              <a:buNone/>
            </a:pPr>
            <a:r>
              <a:rPr lang="en-US" sz="2400" i="0" cap="none" dirty="0">
                <a:effectLst/>
                <a:cs typeface="Al Nile" pitchFamily="2" charset="-78"/>
              </a:rPr>
              <a:t>Humid and bright appearance</a:t>
            </a:r>
            <a:r>
              <a:rPr lang="en-US" sz="2400" cap="none" dirty="0">
                <a:cs typeface="Al Nile" pitchFamily="2" charset="-78"/>
              </a:rPr>
              <a:t>,</a:t>
            </a:r>
            <a:r>
              <a:rPr lang="en-US" sz="2400" i="0" cap="none" dirty="0">
                <a:effectLst/>
                <a:cs typeface="Al Nile" pitchFamily="2" charset="-78"/>
              </a:rPr>
              <a:t> it is caused by excessive fat production by sebaceous glands, and usually determined by genetic and/or hormonal causes.</a:t>
            </a:r>
          </a:p>
          <a:p>
            <a:pPr marL="0" indent="0">
              <a:buNone/>
            </a:pPr>
            <a:r>
              <a:rPr lang="en-US" sz="2400" cap="none" dirty="0">
                <a:cs typeface="Al Nile" pitchFamily="2" charset="-78"/>
              </a:rPr>
              <a:t>If you don't treat your oily skin, pores can become clogged and enlarged, and dead skin cells may accumulate. Blackheads, pimples and other types of acne are also common with this skin type</a:t>
            </a:r>
          </a:p>
          <a:p>
            <a:pPr marL="0" indent="0">
              <a:buNone/>
            </a:pPr>
            <a:endParaRPr lang="en-US" sz="2400" b="1" cap="none" dirty="0">
              <a:solidFill>
                <a:schemeClr val="accent1">
                  <a:lumMod val="75000"/>
                </a:schemeClr>
              </a:solidFill>
            </a:endParaRPr>
          </a:p>
          <a:p>
            <a:pPr marL="0" indent="0">
              <a:buNone/>
            </a:pPr>
            <a:endParaRPr lang="en-GB" sz="2400" cap="none" dirty="0"/>
          </a:p>
          <a:p>
            <a:pPr marL="0" indent="0">
              <a:buNone/>
            </a:pPr>
            <a:endParaRPr lang="en-AE" sz="2400" cap="none" dirty="0"/>
          </a:p>
        </p:txBody>
      </p:sp>
      <p:sp>
        <p:nvSpPr>
          <p:cNvPr id="4" name="Title 1">
            <a:extLst>
              <a:ext uri="{FF2B5EF4-FFF2-40B4-BE49-F238E27FC236}">
                <a16:creationId xmlns:a16="http://schemas.microsoft.com/office/drawing/2014/main" id="{DEEA92C2-B146-3676-A084-3D20FEA30CB8}"/>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6" name="Picture 5" descr="A close up of a person's face&#10;&#10;Description automatically generated with low confidence">
            <a:extLst>
              <a:ext uri="{FF2B5EF4-FFF2-40B4-BE49-F238E27FC236}">
                <a16:creationId xmlns:a16="http://schemas.microsoft.com/office/drawing/2014/main" id="{3D486D27-0227-069B-8CF8-ECEBB0EAE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578" y="4686927"/>
            <a:ext cx="3033527" cy="2018674"/>
          </a:xfrm>
          <a:prstGeom prst="rect">
            <a:avLst/>
          </a:prstGeom>
        </p:spPr>
      </p:pic>
      <p:pic>
        <p:nvPicPr>
          <p:cNvPr id="2" name="Picture 1" descr="Logo, company name&#10;&#10;Description automatically generated">
            <a:extLst>
              <a:ext uri="{FF2B5EF4-FFF2-40B4-BE49-F238E27FC236}">
                <a16:creationId xmlns:a16="http://schemas.microsoft.com/office/drawing/2014/main" id="{0DBDB078-A978-530E-0CDE-99CCBCC0E80E}"/>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3663541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C40AA4-341D-50A9-0BB4-6A2490B32F76}"/>
              </a:ext>
            </a:extLst>
          </p:cNvPr>
          <p:cNvSpPr>
            <a:spLocks noGrp="1"/>
          </p:cNvSpPr>
          <p:nvPr>
            <p:ph idx="1"/>
          </p:nvPr>
        </p:nvSpPr>
        <p:spPr/>
        <p:txBody>
          <a:bodyPr>
            <a:noAutofit/>
          </a:bodyPr>
          <a:lstStyle/>
          <a:p>
            <a:pPr marL="0" indent="0">
              <a:buNone/>
            </a:pPr>
            <a:r>
              <a:rPr lang="en-US" sz="2400" b="1" cap="none" dirty="0">
                <a:solidFill>
                  <a:schemeClr val="accent1">
                    <a:lumMod val="75000"/>
                  </a:schemeClr>
                </a:solidFill>
              </a:rPr>
              <a:t>Characteristics of oily skin type:</a:t>
            </a:r>
          </a:p>
          <a:p>
            <a:pPr>
              <a:buFont typeface="Courier New" panose="02070309020205020404" pitchFamily="49" charset="0"/>
              <a:buChar char="o"/>
            </a:pPr>
            <a:r>
              <a:rPr lang="en-US" sz="2400" cap="none" dirty="0"/>
              <a:t>Shiny and often has breakouts.</a:t>
            </a:r>
          </a:p>
          <a:p>
            <a:pPr>
              <a:buFont typeface="Courier New" panose="02070309020205020404" pitchFamily="49" charset="0"/>
              <a:buChar char="o"/>
            </a:pPr>
            <a:r>
              <a:rPr lang="en-US" sz="2400" cap="none" dirty="0"/>
              <a:t>Less visible wrinkles.</a:t>
            </a:r>
          </a:p>
          <a:p>
            <a:pPr>
              <a:buFont typeface="Courier New" panose="02070309020205020404" pitchFamily="49" charset="0"/>
              <a:buChar char="o"/>
            </a:pPr>
            <a:r>
              <a:rPr lang="en-US" sz="2400" cap="none" dirty="0"/>
              <a:t>Visible and enlarged looking pores.</a:t>
            </a:r>
          </a:p>
          <a:p>
            <a:pPr>
              <a:buFont typeface="Courier New" panose="02070309020205020404" pitchFamily="49" charset="0"/>
              <a:buChar char="o"/>
            </a:pPr>
            <a:r>
              <a:rPr lang="en-US" sz="2400" cap="none" dirty="0"/>
              <a:t>Make up may wear off easily.</a:t>
            </a:r>
            <a:endParaRPr lang="en-GB" sz="2400" b="0" i="0" cap="none" dirty="0">
              <a:effectLst/>
            </a:endParaRPr>
          </a:p>
          <a:p>
            <a:pPr algn="l">
              <a:buFont typeface="Courier New" panose="02070309020205020404" pitchFamily="49" charset="0"/>
              <a:buChar char="o"/>
            </a:pPr>
            <a:r>
              <a:rPr lang="en-GB" sz="2400" b="0" i="0" cap="none" dirty="0">
                <a:effectLst/>
              </a:rPr>
              <a:t>A glossy shine.</a:t>
            </a:r>
          </a:p>
          <a:p>
            <a:pPr algn="l">
              <a:buFont typeface="Courier New" panose="02070309020205020404" pitchFamily="49" charset="0"/>
              <a:buChar char="o"/>
            </a:pPr>
            <a:r>
              <a:rPr lang="en-GB" sz="2400" b="0" i="0" cap="none" dirty="0">
                <a:effectLst/>
              </a:rPr>
              <a:t>Oily skin is prone to </a:t>
            </a:r>
            <a:r>
              <a:rPr lang="en-GB" sz="2400" b="0" i="0" cap="none" dirty="0" err="1">
                <a:effectLst/>
              </a:rPr>
              <a:t>comedones</a:t>
            </a:r>
            <a:r>
              <a:rPr lang="en-GB" sz="2400" b="0" i="0" cap="none" dirty="0">
                <a:effectLst/>
              </a:rPr>
              <a:t> / milia (blackheads </a:t>
            </a:r>
            <a:r>
              <a:rPr lang="en-GB" sz="2400" cap="none" dirty="0"/>
              <a:t>/ </a:t>
            </a:r>
            <a:r>
              <a:rPr lang="en-GB" sz="2400" b="0" i="0" cap="none" dirty="0">
                <a:effectLst/>
              </a:rPr>
              <a:t>whiteheads).</a:t>
            </a:r>
          </a:p>
          <a:p>
            <a:pPr marL="0" indent="0">
              <a:buNone/>
            </a:pPr>
            <a:endParaRPr lang="en-AE" sz="2400" cap="none" dirty="0"/>
          </a:p>
        </p:txBody>
      </p:sp>
      <p:sp>
        <p:nvSpPr>
          <p:cNvPr id="4" name="Title 1">
            <a:extLst>
              <a:ext uri="{FF2B5EF4-FFF2-40B4-BE49-F238E27FC236}">
                <a16:creationId xmlns:a16="http://schemas.microsoft.com/office/drawing/2014/main" id="{4F48B06C-EE5B-6D75-9A4B-54F20D0948F5}"/>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1C0C158-40BD-0AB8-D06D-BBBB9053EF1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8477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5CFD10-A5CE-97AA-D9C4-B821275965CC}"/>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b="1" dirty="0">
                <a:solidFill>
                  <a:schemeClr val="bg1"/>
                </a:solidFill>
                <a:latin typeface="+mn-lt"/>
                <a:cs typeface="Arial" panose="020B0604020202020204" pitchFamily="34" charset="0"/>
              </a:rPr>
              <a:t>First AID  </a:t>
            </a:r>
            <a:endParaRPr lang="en-GB" sz="4000" b="1" dirty="0">
              <a:solidFill>
                <a:schemeClr val="bg1"/>
              </a:solidFill>
              <a:latin typeface="+mn-lt"/>
            </a:endParaRPr>
          </a:p>
        </p:txBody>
      </p:sp>
      <p:pic>
        <p:nvPicPr>
          <p:cNvPr id="13" name="Content Placeholder 12" descr="Graphical user interface, application&#10;&#10;Description automatically generated">
            <a:extLst>
              <a:ext uri="{FF2B5EF4-FFF2-40B4-BE49-F238E27FC236}">
                <a16:creationId xmlns:a16="http://schemas.microsoft.com/office/drawing/2014/main" id="{6C14855F-B60E-3B45-EF1E-2F907A9B76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7046" y="2552790"/>
            <a:ext cx="3686693" cy="3686693"/>
          </a:xfrm>
        </p:spPr>
      </p:pic>
    </p:spTree>
    <p:extLst>
      <p:ext uri="{BB962C8B-B14F-4D97-AF65-F5344CB8AC3E}">
        <p14:creationId xmlns:p14="http://schemas.microsoft.com/office/powerpoint/2010/main" val="7191258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F2F9F-0236-8AC7-4626-774E039A4626}"/>
              </a:ext>
            </a:extLst>
          </p:cNvPr>
          <p:cNvSpPr>
            <a:spLocks noGrp="1"/>
          </p:cNvSpPr>
          <p:nvPr>
            <p:ph idx="1"/>
          </p:nvPr>
        </p:nvSpPr>
        <p:spPr>
          <a:xfrm>
            <a:off x="913775" y="2262589"/>
            <a:ext cx="10364452" cy="4288540"/>
          </a:xfrm>
        </p:spPr>
        <p:txBody>
          <a:bodyPr>
            <a:noAutofit/>
          </a:bodyPr>
          <a:lstStyle/>
          <a:p>
            <a:pPr marL="0" indent="0">
              <a:buNone/>
            </a:pPr>
            <a:r>
              <a:rPr lang="en-GB" sz="2400" b="1" cap="none" dirty="0">
                <a:solidFill>
                  <a:schemeClr val="accent1">
                    <a:lumMod val="75000"/>
                  </a:schemeClr>
                </a:solidFill>
              </a:rPr>
              <a:t>3) Dry Skin Type : </a:t>
            </a:r>
          </a:p>
          <a:p>
            <a:pPr marL="0" indent="0">
              <a:buNone/>
            </a:pPr>
            <a:r>
              <a:rPr lang="en-US" sz="2400" i="0" cap="none" dirty="0">
                <a:effectLst/>
                <a:cs typeface="Al Nile" pitchFamily="2" charset="-78"/>
              </a:rPr>
              <a:t>Dry skin is caused by external factors such as the weather.</a:t>
            </a:r>
          </a:p>
          <a:p>
            <a:pPr marL="0" indent="0">
              <a:buNone/>
            </a:pPr>
            <a:r>
              <a:rPr lang="en-US" sz="2400" cap="none" dirty="0">
                <a:cs typeface="Al Nile" pitchFamily="2" charset="-78"/>
              </a:rPr>
              <a:t>Dry' is used to describe a skin type that produces less sebum than normal skin. As a result of the lack of sebum, dry skin lacks the lipids that it needs to retain moisture and build a protective shield against external influences.</a:t>
            </a:r>
          </a:p>
          <a:p>
            <a:pPr marL="0" indent="0">
              <a:buNone/>
            </a:pPr>
            <a:r>
              <a:rPr lang="en-US" sz="2400" b="0" i="0" cap="none" dirty="0">
                <a:effectLst/>
              </a:rPr>
              <a:t>Dry skin signs and symptoms may vary depending on different factors such as age, health status or their cause. It is generally characterized by a feeling of tightness and roughness. It may also acquire an ashy gray color, with occurrence of desquamation, itching, redness and small cracks. </a:t>
            </a:r>
            <a:endParaRPr lang="en-AE" sz="2400" cap="none" dirty="0">
              <a:cs typeface="Al Nile" pitchFamily="2" charset="-78"/>
            </a:endParaRPr>
          </a:p>
        </p:txBody>
      </p:sp>
      <p:sp>
        <p:nvSpPr>
          <p:cNvPr id="4" name="Title 1">
            <a:extLst>
              <a:ext uri="{FF2B5EF4-FFF2-40B4-BE49-F238E27FC236}">
                <a16:creationId xmlns:a16="http://schemas.microsoft.com/office/drawing/2014/main" id="{2ADF1888-6D7B-F578-CF1D-E8EB4174300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50194151-3526-9D5E-3609-434CEDE49E8E}"/>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0095821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ose up of a person's eye&#10;&#10;Description automatically generated with medium confidence">
            <a:extLst>
              <a:ext uri="{FF2B5EF4-FFF2-40B4-BE49-F238E27FC236}">
                <a16:creationId xmlns:a16="http://schemas.microsoft.com/office/drawing/2014/main" id="{C03CF962-C0C6-1BDB-F472-F0816732D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4" y="2664823"/>
            <a:ext cx="4772355" cy="3574660"/>
          </a:xfrm>
        </p:spPr>
      </p:pic>
      <p:sp>
        <p:nvSpPr>
          <p:cNvPr id="4" name="Title 1">
            <a:extLst>
              <a:ext uri="{FF2B5EF4-FFF2-40B4-BE49-F238E27FC236}">
                <a16:creationId xmlns:a16="http://schemas.microsoft.com/office/drawing/2014/main" id="{9FEA4A02-3846-00D3-F64B-D79097DD803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Close-up of a person's face&#10;&#10;Description automatically generated">
            <a:extLst>
              <a:ext uri="{FF2B5EF4-FFF2-40B4-BE49-F238E27FC236}">
                <a16:creationId xmlns:a16="http://schemas.microsoft.com/office/drawing/2014/main" id="{E31F2700-D73E-7F28-2EA5-78C5F9B9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812" y="2664822"/>
            <a:ext cx="5380414" cy="3574659"/>
          </a:xfrm>
          <a:prstGeom prst="rect">
            <a:avLst/>
          </a:prstGeom>
        </p:spPr>
      </p:pic>
    </p:spTree>
    <p:extLst>
      <p:ext uri="{BB962C8B-B14F-4D97-AF65-F5344CB8AC3E}">
        <p14:creationId xmlns:p14="http://schemas.microsoft.com/office/powerpoint/2010/main" val="3520068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1A03D-170C-87A4-B317-798CC8DBF23E}"/>
              </a:ext>
            </a:extLst>
          </p:cNvPr>
          <p:cNvSpPr>
            <a:spLocks noGrp="1"/>
          </p:cNvSpPr>
          <p:nvPr>
            <p:ph idx="1"/>
          </p:nvPr>
        </p:nvSpPr>
        <p:spPr>
          <a:xfrm>
            <a:off x="913775" y="2288715"/>
            <a:ext cx="10364452" cy="4138210"/>
          </a:xfrm>
        </p:spPr>
        <p:txBody>
          <a:bodyPr>
            <a:noAutofit/>
          </a:bodyPr>
          <a:lstStyle/>
          <a:p>
            <a:pPr marL="0" indent="0">
              <a:lnSpc>
                <a:spcPct val="100000"/>
              </a:lnSpc>
              <a:buNone/>
            </a:pPr>
            <a:r>
              <a:rPr lang="en-US" sz="2400" b="1" cap="none" dirty="0">
                <a:solidFill>
                  <a:schemeClr val="accent1">
                    <a:lumMod val="75000"/>
                  </a:schemeClr>
                </a:solidFill>
              </a:rPr>
              <a:t>Characteristics of dry skin type:</a:t>
            </a:r>
          </a:p>
          <a:p>
            <a:pPr>
              <a:lnSpc>
                <a:spcPct val="100000"/>
              </a:lnSpc>
              <a:buFont typeface="Courier New" panose="02070309020205020404" pitchFamily="49" charset="0"/>
              <a:buChar char="o"/>
            </a:pPr>
            <a:r>
              <a:rPr lang="en-US" sz="2400" cap="none" dirty="0"/>
              <a:t>Skin feels tight and brittle, lacks elasticity.</a:t>
            </a:r>
          </a:p>
          <a:p>
            <a:pPr>
              <a:lnSpc>
                <a:spcPct val="100000"/>
              </a:lnSpc>
              <a:buFont typeface="Courier New" panose="02070309020205020404" pitchFamily="49" charset="0"/>
              <a:buChar char="o"/>
            </a:pPr>
            <a:r>
              <a:rPr lang="en-US" sz="2400" cap="none" dirty="0"/>
              <a:t>Skin texture feels rough.</a:t>
            </a:r>
          </a:p>
          <a:p>
            <a:pPr>
              <a:lnSpc>
                <a:spcPct val="100000"/>
              </a:lnSpc>
              <a:buFont typeface="Courier New" panose="02070309020205020404" pitchFamily="49" charset="0"/>
              <a:buChar char="o"/>
            </a:pPr>
            <a:r>
              <a:rPr lang="en-US" sz="2400" cap="none" dirty="0"/>
              <a:t>Complexion looks dull and blotchy.</a:t>
            </a:r>
          </a:p>
          <a:p>
            <a:pPr>
              <a:lnSpc>
                <a:spcPct val="100000"/>
              </a:lnSpc>
              <a:buFont typeface="Courier New" panose="02070309020205020404" pitchFamily="49" charset="0"/>
              <a:buChar char="o"/>
            </a:pPr>
            <a:r>
              <a:rPr lang="en-US" sz="2400" cap="none" dirty="0"/>
              <a:t>Scaling, flaking, and itchiness.</a:t>
            </a:r>
          </a:p>
          <a:p>
            <a:pPr>
              <a:lnSpc>
                <a:spcPct val="100000"/>
              </a:lnSpc>
              <a:buFont typeface="Courier New" panose="02070309020205020404" pitchFamily="49" charset="0"/>
              <a:buChar char="o"/>
            </a:pPr>
            <a:r>
              <a:rPr lang="en-US" sz="2400" cap="none" dirty="0"/>
              <a:t>Prone to redness.</a:t>
            </a:r>
          </a:p>
          <a:p>
            <a:pPr>
              <a:lnSpc>
                <a:spcPct val="100000"/>
              </a:lnSpc>
              <a:buFont typeface="Courier New" panose="02070309020205020404" pitchFamily="49" charset="0"/>
              <a:buChar char="o"/>
            </a:pPr>
            <a:r>
              <a:rPr lang="en-US" sz="2400" cap="none" dirty="0"/>
              <a:t>Barely visible pores.</a:t>
            </a:r>
          </a:p>
          <a:p>
            <a:pPr>
              <a:lnSpc>
                <a:spcPct val="100000"/>
              </a:lnSpc>
              <a:buFont typeface="Courier New" panose="02070309020205020404" pitchFamily="49" charset="0"/>
              <a:buChar char="o"/>
            </a:pPr>
            <a:r>
              <a:rPr lang="en-US" sz="2400" cap="none" dirty="0"/>
              <a:t>Chapping and prone to cracking.</a:t>
            </a:r>
          </a:p>
          <a:p>
            <a:pPr>
              <a:lnSpc>
                <a:spcPct val="100000"/>
              </a:lnSpc>
              <a:buFont typeface="Courier New" panose="02070309020205020404" pitchFamily="49" charset="0"/>
              <a:buChar char="o"/>
            </a:pPr>
            <a:r>
              <a:rPr lang="en-US" sz="2400" cap="none" dirty="0"/>
              <a:t>Enhances fine lines and wrinkles.</a:t>
            </a:r>
          </a:p>
          <a:p>
            <a:pPr marL="0" indent="0">
              <a:lnSpc>
                <a:spcPct val="100000"/>
              </a:lnSpc>
              <a:buNone/>
            </a:pPr>
            <a:endParaRPr lang="en-US" sz="2400" b="1" cap="none" dirty="0">
              <a:solidFill>
                <a:schemeClr val="accent1">
                  <a:lumMod val="75000"/>
                </a:schemeClr>
              </a:solidFill>
            </a:endParaRPr>
          </a:p>
          <a:p>
            <a:pPr marL="0" indent="0">
              <a:lnSpc>
                <a:spcPct val="100000"/>
              </a:lnSpc>
              <a:buNone/>
            </a:pPr>
            <a:endParaRPr lang="en-US" sz="2400" b="1" cap="none" dirty="0">
              <a:solidFill>
                <a:schemeClr val="accent1">
                  <a:lumMod val="75000"/>
                </a:schemeClr>
              </a:solidFill>
            </a:endParaRPr>
          </a:p>
          <a:p>
            <a:pPr marL="0" indent="0">
              <a:lnSpc>
                <a:spcPct val="100000"/>
              </a:lnSpc>
              <a:buNone/>
            </a:pPr>
            <a:endParaRPr lang="en-AE" sz="2400" cap="none" dirty="0"/>
          </a:p>
        </p:txBody>
      </p:sp>
      <p:sp>
        <p:nvSpPr>
          <p:cNvPr id="4" name="Title 1">
            <a:extLst>
              <a:ext uri="{FF2B5EF4-FFF2-40B4-BE49-F238E27FC236}">
                <a16:creationId xmlns:a16="http://schemas.microsoft.com/office/drawing/2014/main" id="{7251C2CE-B306-95B6-D3F1-98FF5CEE3E3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289D462E-A686-0ED2-D98A-8021FE73037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8754995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75DC0-A53A-6F42-D99D-5179A80D6415}"/>
              </a:ext>
            </a:extLst>
          </p:cNvPr>
          <p:cNvSpPr>
            <a:spLocks noGrp="1"/>
          </p:cNvSpPr>
          <p:nvPr>
            <p:ph idx="1"/>
          </p:nvPr>
        </p:nvSpPr>
        <p:spPr>
          <a:xfrm>
            <a:off x="913775" y="2367093"/>
            <a:ext cx="6127105" cy="4490907"/>
          </a:xfrm>
        </p:spPr>
        <p:txBody>
          <a:bodyPr>
            <a:normAutofit/>
          </a:bodyPr>
          <a:lstStyle/>
          <a:p>
            <a:pPr marL="0" indent="0">
              <a:buNone/>
            </a:pPr>
            <a:r>
              <a:rPr lang="en-US" sz="2400" cap="none" dirty="0">
                <a:solidFill>
                  <a:schemeClr val="accent1">
                    <a:lumMod val="75000"/>
                  </a:schemeClr>
                </a:solidFill>
              </a:rPr>
              <a:t>4) Combination Skin Type : </a:t>
            </a:r>
          </a:p>
          <a:p>
            <a:pPr marL="0" indent="0">
              <a:buNone/>
            </a:pPr>
            <a:r>
              <a:rPr lang="en-US" sz="2400" cap="none" dirty="0"/>
              <a:t>The combination type is characterized by dry, flaking skin on the cheeks, while excessive oil and shine appears on other areas of the face. Those with combination skin are in a constant battle with their t-zone, which includes the forehead, nose, and chin.</a:t>
            </a:r>
            <a:endParaRPr lang="en-AE" sz="2400" cap="none" dirty="0"/>
          </a:p>
        </p:txBody>
      </p:sp>
      <p:sp>
        <p:nvSpPr>
          <p:cNvPr id="4" name="Title 1">
            <a:extLst>
              <a:ext uri="{FF2B5EF4-FFF2-40B4-BE49-F238E27FC236}">
                <a16:creationId xmlns:a16="http://schemas.microsoft.com/office/drawing/2014/main" id="{941C3857-CE5F-F5AA-CFAD-88C3759CB609}"/>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6" name="Picture 5" descr="A picture containing text, clothing, hairpiece&#10;&#10;Description automatically generated">
            <a:extLst>
              <a:ext uri="{FF2B5EF4-FFF2-40B4-BE49-F238E27FC236}">
                <a16:creationId xmlns:a16="http://schemas.microsoft.com/office/drawing/2014/main" id="{EA09E258-A44F-3ECD-F1BF-27270190D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251" y="2665788"/>
            <a:ext cx="4120863" cy="3573695"/>
          </a:xfrm>
          <a:prstGeom prst="rect">
            <a:avLst/>
          </a:prstGeom>
        </p:spPr>
      </p:pic>
    </p:spTree>
    <p:extLst>
      <p:ext uri="{BB962C8B-B14F-4D97-AF65-F5344CB8AC3E}">
        <p14:creationId xmlns:p14="http://schemas.microsoft.com/office/powerpoint/2010/main" val="17629941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AE2CF-B5F1-0BF6-04F3-2FA003831026}"/>
              </a:ext>
            </a:extLst>
          </p:cNvPr>
          <p:cNvSpPr>
            <a:spLocks noGrp="1"/>
          </p:cNvSpPr>
          <p:nvPr>
            <p:ph idx="1"/>
          </p:nvPr>
        </p:nvSpPr>
        <p:spPr/>
        <p:txBody>
          <a:bodyPr>
            <a:normAutofit/>
          </a:bodyPr>
          <a:lstStyle/>
          <a:p>
            <a:pPr marL="0" indent="0">
              <a:buNone/>
            </a:pPr>
            <a:r>
              <a:rPr lang="en-US" sz="2400" b="1" cap="none" dirty="0">
                <a:solidFill>
                  <a:schemeClr val="accent1">
                    <a:lumMod val="75000"/>
                  </a:schemeClr>
                </a:solidFill>
              </a:rPr>
              <a:t>Characteristics of combination skin type:</a:t>
            </a:r>
          </a:p>
          <a:p>
            <a:pPr algn="l">
              <a:buFont typeface="Courier New" panose="02070309020205020404" pitchFamily="49" charset="0"/>
              <a:buChar char="o"/>
            </a:pPr>
            <a:r>
              <a:rPr lang="en-GB" sz="2400" b="0" i="0" cap="none" dirty="0">
                <a:effectLst/>
              </a:rPr>
              <a:t>An oily t-zone (forehead, chin and nose).</a:t>
            </a:r>
          </a:p>
          <a:p>
            <a:pPr algn="l">
              <a:buFont typeface="Courier New" panose="02070309020205020404" pitchFamily="49" charset="0"/>
              <a:buChar char="o"/>
            </a:pPr>
            <a:r>
              <a:rPr lang="en-GB" sz="2400" b="0" i="0" cap="none" dirty="0">
                <a:effectLst/>
              </a:rPr>
              <a:t>Enlarged pores in the t zone . </a:t>
            </a:r>
          </a:p>
          <a:p>
            <a:pPr algn="l">
              <a:buFont typeface="Courier New" panose="02070309020205020404" pitchFamily="49" charset="0"/>
              <a:buChar char="o"/>
            </a:pPr>
            <a:r>
              <a:rPr lang="en-GB" sz="2400" b="0" i="0" cap="none" dirty="0">
                <a:effectLst/>
              </a:rPr>
              <a:t>Normal to dry cheeks.</a:t>
            </a:r>
          </a:p>
          <a:p>
            <a:pPr marL="0" indent="0">
              <a:buNone/>
            </a:pPr>
            <a:endParaRPr lang="en-AE" sz="2400" cap="none" dirty="0"/>
          </a:p>
        </p:txBody>
      </p:sp>
      <p:sp>
        <p:nvSpPr>
          <p:cNvPr id="4" name="Title 1">
            <a:extLst>
              <a:ext uri="{FF2B5EF4-FFF2-40B4-BE49-F238E27FC236}">
                <a16:creationId xmlns:a16="http://schemas.microsoft.com/office/drawing/2014/main" id="{581E7E25-BC74-807D-F998-8C9CC6054D66}"/>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373012CD-4B6F-3ADC-F002-266768478774}"/>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23746035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48731DA4-96D5-E395-2DB9-7DB388CAC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535" y="2414886"/>
            <a:ext cx="7352930" cy="3613849"/>
          </a:xfrm>
        </p:spPr>
      </p:pic>
      <p:sp>
        <p:nvSpPr>
          <p:cNvPr id="10" name="Title 1">
            <a:extLst>
              <a:ext uri="{FF2B5EF4-FFF2-40B4-BE49-F238E27FC236}">
                <a16:creationId xmlns:a16="http://schemas.microsoft.com/office/drawing/2014/main" id="{D6145B30-5A87-5230-FC9C-FF180FE4057D}"/>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skin types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33296501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C2916-4534-1666-2054-BCEBD275D743}"/>
              </a:ext>
            </a:extLst>
          </p:cNvPr>
          <p:cNvSpPr>
            <a:spLocks noGrp="1"/>
          </p:cNvSpPr>
          <p:nvPr>
            <p:ph idx="1"/>
          </p:nvPr>
        </p:nvSpPr>
        <p:spPr>
          <a:xfrm>
            <a:off x="913775" y="2641413"/>
            <a:ext cx="10364452" cy="3424107"/>
          </a:xfrm>
        </p:spPr>
        <p:txBody>
          <a:bodyPr>
            <a:noAutofit/>
          </a:bodyPr>
          <a:lstStyle/>
          <a:p>
            <a:pPr marL="0" indent="0">
              <a:buNone/>
            </a:pPr>
            <a:r>
              <a:rPr lang="en-US" sz="2400" b="0" i="0" cap="none" dirty="0">
                <a:effectLst/>
                <a:cs typeface="Al Nile" pitchFamily="2" charset="-78"/>
              </a:rPr>
              <a:t>The Fitzpatrick skin type describes a way to classify the skin by its reaction to exposure to sunlight.</a:t>
            </a:r>
          </a:p>
          <a:p>
            <a:pPr marL="0" indent="0">
              <a:buNone/>
            </a:pPr>
            <a:r>
              <a:rPr lang="en-US" sz="2400" b="0" i="0" cap="none" dirty="0">
                <a:effectLst/>
                <a:cs typeface="Al Nile" pitchFamily="2" charset="-78"/>
              </a:rPr>
              <a:t>At skin renewal, each client is booked for a consultation with a doctor before any treatments are done. As every person has a unique set of needs, an individualized package is worked out for each client to ensure optimal results.</a:t>
            </a:r>
          </a:p>
          <a:p>
            <a:pPr marL="0" indent="0">
              <a:buNone/>
            </a:pPr>
            <a:r>
              <a:rPr lang="en-US" sz="2400" i="0" cap="none" dirty="0">
                <a:solidFill>
                  <a:srgbClr val="202124"/>
                </a:solidFill>
                <a:effectLst/>
                <a:cs typeface="Al Nile" pitchFamily="2" charset="-78"/>
              </a:rPr>
              <a:t>Here are the scale colures : </a:t>
            </a:r>
            <a:r>
              <a:rPr lang="en-US" sz="2400" i="0" cap="none" dirty="0">
                <a:solidFill>
                  <a:schemeClr val="accent1">
                    <a:lumMod val="75000"/>
                  </a:schemeClr>
                </a:solidFill>
                <a:effectLst/>
                <a:cs typeface="Al Nile" pitchFamily="2" charset="-78"/>
              </a:rPr>
              <a:t>pale, fair, medium, olive, naturally brown, and very dark brown/black.</a:t>
            </a:r>
            <a:endParaRPr lang="en-AE" sz="2400" cap="none" dirty="0">
              <a:solidFill>
                <a:schemeClr val="accent1">
                  <a:lumMod val="75000"/>
                </a:schemeClr>
              </a:solidFill>
              <a:cs typeface="Al Nile" pitchFamily="2" charset="-78"/>
            </a:endParaRPr>
          </a:p>
        </p:txBody>
      </p:sp>
      <p:sp>
        <p:nvSpPr>
          <p:cNvPr id="4" name="Title 1">
            <a:extLst>
              <a:ext uri="{FF2B5EF4-FFF2-40B4-BE49-F238E27FC236}">
                <a16:creationId xmlns:a16="http://schemas.microsoft.com/office/drawing/2014/main" id="{F60DAB6F-85CC-5139-8E4D-615E21B9FB74}"/>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4000" i="0" dirty="0">
                <a:solidFill>
                  <a:schemeClr val="bg1"/>
                </a:solidFill>
                <a:effectLst/>
                <a:latin typeface="Montserrat" pitchFamily="2" charset="77"/>
              </a:rPr>
              <a:t>Fitzpatrick skin phototype</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2" name="Picture 1" descr="Logo, company name&#10;&#10;Description automatically generated">
            <a:extLst>
              <a:ext uri="{FF2B5EF4-FFF2-40B4-BE49-F238E27FC236}">
                <a16:creationId xmlns:a16="http://schemas.microsoft.com/office/drawing/2014/main" id="{FCBA89BC-3215-5974-5A3B-D896CE507D02}"/>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b="37912"/>
          <a:stretch/>
        </p:blipFill>
        <p:spPr>
          <a:xfrm>
            <a:off x="3147692" y="1492898"/>
            <a:ext cx="5605427" cy="4919193"/>
          </a:xfrm>
          <a:prstGeom prst="rect">
            <a:avLst/>
          </a:prstGeom>
        </p:spPr>
      </p:pic>
    </p:spTree>
    <p:extLst>
      <p:ext uri="{BB962C8B-B14F-4D97-AF65-F5344CB8AC3E}">
        <p14:creationId xmlns:p14="http://schemas.microsoft.com/office/powerpoint/2010/main" val="6093864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ollage of a person&#10;&#10;Description automatically generated with medium confidence">
            <a:extLst>
              <a:ext uri="{FF2B5EF4-FFF2-40B4-BE49-F238E27FC236}">
                <a16:creationId xmlns:a16="http://schemas.microsoft.com/office/drawing/2014/main" id="{A7C22718-901B-88B2-526E-CBE00A0CB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2686" y="2307588"/>
            <a:ext cx="4237345" cy="4258427"/>
          </a:xfrm>
        </p:spPr>
      </p:pic>
      <p:sp>
        <p:nvSpPr>
          <p:cNvPr id="4" name="Title 1">
            <a:extLst>
              <a:ext uri="{FF2B5EF4-FFF2-40B4-BE49-F238E27FC236}">
                <a16:creationId xmlns:a16="http://schemas.microsoft.com/office/drawing/2014/main" id="{4BE43224-39E8-3B13-D92B-0E7183F245BF}"/>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3100" i="0" dirty="0">
                <a:solidFill>
                  <a:schemeClr val="bg1"/>
                </a:solidFill>
                <a:effectLst/>
                <a:latin typeface="Montserrat" pitchFamily="2" charset="77"/>
              </a:rPr>
              <a:t>Fitzpatrick skin phototype</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pic>
        <p:nvPicPr>
          <p:cNvPr id="8" name="Picture 7" descr="A picture containing text, clothing, hairpiece&#10;&#10;Description automatically generated">
            <a:extLst>
              <a:ext uri="{FF2B5EF4-FFF2-40B4-BE49-F238E27FC236}">
                <a16:creationId xmlns:a16="http://schemas.microsoft.com/office/drawing/2014/main" id="{EE64B954-0E5D-6A4F-6300-9172F49F0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969" y="2369812"/>
            <a:ext cx="3279402" cy="4261557"/>
          </a:xfrm>
          <a:prstGeom prst="rect">
            <a:avLst/>
          </a:prstGeom>
        </p:spPr>
      </p:pic>
    </p:spTree>
    <p:extLst>
      <p:ext uri="{BB962C8B-B14F-4D97-AF65-F5344CB8AC3E}">
        <p14:creationId xmlns:p14="http://schemas.microsoft.com/office/powerpoint/2010/main" val="40898871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85196E9D-1C51-6A1E-671C-D3269A428A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757773"/>
            <a:ext cx="10363200" cy="2642616"/>
          </a:xfrm>
        </p:spPr>
      </p:pic>
      <p:sp>
        <p:nvSpPr>
          <p:cNvPr id="4" name="Title 1">
            <a:extLst>
              <a:ext uri="{FF2B5EF4-FFF2-40B4-BE49-F238E27FC236}">
                <a16:creationId xmlns:a16="http://schemas.microsoft.com/office/drawing/2014/main" id="{B0E9A5D8-6816-D769-45D2-367100CB8C7B}"/>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3100" i="0" dirty="0">
                <a:solidFill>
                  <a:schemeClr val="bg1"/>
                </a:solidFill>
                <a:effectLst/>
                <a:latin typeface="Montserrat" pitchFamily="2" charset="77"/>
              </a:rPr>
              <a:t>Fitzpatrick skin phototype</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37722969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iagram&#10;&#10;Description automatically generated">
            <a:extLst>
              <a:ext uri="{FF2B5EF4-FFF2-40B4-BE49-F238E27FC236}">
                <a16:creationId xmlns:a16="http://schemas.microsoft.com/office/drawing/2014/main" id="{C3316E28-8C21-594E-D1C2-FE5BF197E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1378" y="2346879"/>
            <a:ext cx="7209244" cy="4323385"/>
          </a:xfrm>
        </p:spPr>
      </p:pic>
      <p:sp>
        <p:nvSpPr>
          <p:cNvPr id="4" name="Title 1">
            <a:extLst>
              <a:ext uri="{FF2B5EF4-FFF2-40B4-BE49-F238E27FC236}">
                <a16:creationId xmlns:a16="http://schemas.microsoft.com/office/drawing/2014/main" id="{B95AB9A0-46AD-0372-303E-85200D51FA87}"/>
              </a:ext>
            </a:extLst>
          </p:cNvPr>
          <p:cNvSpPr txBox="1">
            <a:spLocks noGrp="1"/>
          </p:cNvSpPr>
          <p:nvPr>
            <p:ph type="title"/>
          </p:nvPr>
        </p:nvSpPr>
        <p:spPr>
          <a:prstGeom prst="rect">
            <a:avLst/>
          </a:prstGeom>
          <a:solidFill>
            <a:schemeClr val="accent1">
              <a:lumMod val="50000"/>
            </a:schemeClr>
          </a:solidFill>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4000" b="1" dirty="0">
                <a:solidFill>
                  <a:schemeClr val="bg1"/>
                </a:solidFill>
                <a:latin typeface="+mn-lt"/>
              </a:rPr>
            </a:br>
            <a:br>
              <a:rPr lang="en-US" sz="4000" b="1" dirty="0">
                <a:solidFill>
                  <a:schemeClr val="bg1"/>
                </a:solidFill>
                <a:latin typeface="+mn-lt"/>
              </a:rPr>
            </a:br>
            <a:r>
              <a:rPr lang="en-US" sz="3100" i="0" dirty="0">
                <a:solidFill>
                  <a:schemeClr val="bg1"/>
                </a:solidFill>
                <a:effectLst/>
                <a:latin typeface="Montserrat" pitchFamily="2" charset="77"/>
              </a:rPr>
              <a:t>Fitzpatrick skin phototype</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 </a:t>
            </a:r>
            <a:endParaRPr lang="en-GB" sz="4000" b="1" dirty="0">
              <a:solidFill>
                <a:schemeClr val="bg1"/>
              </a:solidFill>
              <a:latin typeface="+mn-lt"/>
            </a:endParaRPr>
          </a:p>
        </p:txBody>
      </p:sp>
    </p:spTree>
    <p:extLst>
      <p:ext uri="{BB962C8B-B14F-4D97-AF65-F5344CB8AC3E}">
        <p14:creationId xmlns:p14="http://schemas.microsoft.com/office/powerpoint/2010/main" val="71195990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{82C47F86-7E91-804E-8841-83FE03EB97E0}tf10001073</Template>
  <TotalTime>49675</TotalTime>
  <Words>11853</Words>
  <Application>Microsoft Macintosh PowerPoint</Application>
  <PresentationFormat>Widescreen</PresentationFormat>
  <Paragraphs>1044</Paragraphs>
  <Slides>220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220</vt:i4>
      </vt:variant>
    </vt:vector>
  </HeadingPairs>
  <TitlesOfParts>
    <vt:vector size="231" baseType="lpstr">
      <vt:lpstr>Al Nile</vt:lpstr>
      <vt:lpstr>American Typewriter</vt:lpstr>
      <vt:lpstr>Arial</vt:lpstr>
      <vt:lpstr>Arial</vt:lpstr>
      <vt:lpstr>Courier New</vt:lpstr>
      <vt:lpstr>Montserrat</vt:lpstr>
      <vt:lpstr>Poppins</vt:lpstr>
      <vt:lpstr>Proxima Nova</vt:lpstr>
      <vt:lpstr>Source Sans Pro</vt:lpstr>
      <vt:lpstr>Tw Cen MT</vt:lpstr>
      <vt:lpstr>Droplet</vt:lpstr>
      <vt:lpstr>PowerPoint Presentation</vt:lpstr>
      <vt:lpstr>beauty THERAPY program level 1</vt:lpstr>
      <vt:lpstr>Level 1 </vt:lpstr>
      <vt:lpstr>LEVEL 1 </vt:lpstr>
      <vt:lpstr> </vt:lpstr>
      <vt:lpstr>PowerPoint Presentation</vt:lpstr>
      <vt:lpstr>The principles of health and safety </vt:lpstr>
      <vt:lpstr>PowerPoint Presentation</vt:lpstr>
      <vt:lpstr>First AID  </vt:lpstr>
      <vt:lpstr>First AID  </vt:lpstr>
      <vt:lpstr>FIRST AID</vt:lpstr>
      <vt:lpstr>FIRST AID</vt:lpstr>
      <vt:lpstr>FIRST AID</vt:lpstr>
      <vt:lpstr>The principles of health and safety </vt:lpstr>
      <vt:lpstr>The principles of health and safety </vt:lpstr>
      <vt:lpstr>The principles of health and safety </vt:lpstr>
      <vt:lpstr>The principles of health and safety </vt:lpstr>
      <vt:lpstr>Hazard and risk </vt:lpstr>
      <vt:lpstr>Hazard and risk </vt:lpstr>
      <vt:lpstr>How to protect yourself and the client</vt:lpstr>
      <vt:lpstr>PowerPoint Presentation</vt:lpstr>
      <vt:lpstr>The principles of health and safety </vt:lpstr>
      <vt:lpstr>The principles of health and safety </vt:lpstr>
      <vt:lpstr> How to protect yourself and the client </vt:lpstr>
      <vt:lpstr> Method of controlling and prevent infections </vt:lpstr>
      <vt:lpstr>Method of controlling and prevent infections</vt:lpstr>
      <vt:lpstr>Method of controlling and prevent infections</vt:lpstr>
      <vt:lpstr>Method of controlling and prevent infections</vt:lpstr>
      <vt:lpstr>Method of controlling and prevent infections</vt:lpstr>
      <vt:lpstr>Method of controlling and prevent infections</vt:lpstr>
      <vt:lpstr>Method of controlling and prevent infections</vt:lpstr>
      <vt:lpstr>Method of controlling and prevent infections</vt:lpstr>
      <vt:lpstr>Method of controlling and prevent infections</vt:lpstr>
      <vt:lpstr>Method of controlling and prevent infections</vt:lpstr>
      <vt:lpstr> Type of infections </vt:lpstr>
      <vt:lpstr> Type of infections </vt:lpstr>
      <vt:lpstr> Type of infections </vt:lpstr>
      <vt:lpstr> Type of infections </vt:lpstr>
      <vt:lpstr> Type of infections </vt:lpstr>
      <vt:lpstr> Type of infections </vt:lpstr>
      <vt:lpstr> Type of infections </vt:lpstr>
      <vt:lpstr> skin anatomy  </vt:lpstr>
      <vt:lpstr> skin anatomy  </vt:lpstr>
      <vt:lpstr> skin anatomy  </vt:lpstr>
      <vt:lpstr> skin anatomy  </vt:lpstr>
      <vt:lpstr>  Structure of the skin   ( Epidermis )  </vt:lpstr>
      <vt:lpstr>  Structure of the skin   ( Epidermis )  </vt:lpstr>
      <vt:lpstr>  Structure of the skin   ( Epidermis )  </vt:lpstr>
      <vt:lpstr>  Structure of the skin   ( Epidermis )  </vt:lpstr>
      <vt:lpstr>  Structure of the skin   ( Epidermis )   </vt:lpstr>
      <vt:lpstr>  Structure of the skin   ( Epidermis )   </vt:lpstr>
      <vt:lpstr>  Structure of the skin   ( Epidermis )   </vt:lpstr>
      <vt:lpstr>  Structure of the skin   ( Epidermis )   </vt:lpstr>
      <vt:lpstr>  functions of the epidermis    </vt:lpstr>
      <vt:lpstr>  functions of the epidermis   </vt:lpstr>
      <vt:lpstr>  Structure of the skin   ( Epidermis )   </vt:lpstr>
      <vt:lpstr>  Structure of the skin   ( Epidermis )   </vt:lpstr>
      <vt:lpstr>  Structure of the skin   ( Epidermis )   </vt:lpstr>
      <vt:lpstr>  Structure of the skin   ( dermis )   </vt:lpstr>
      <vt:lpstr>  Structure of the skin   ( dermis )   </vt:lpstr>
      <vt:lpstr>  Structure of the skin   ( dermis )   </vt:lpstr>
      <vt:lpstr>  Structure of the skin   ( dermis )   </vt:lpstr>
      <vt:lpstr>  functions of the dermis   </vt:lpstr>
      <vt:lpstr>  functions of the dermis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  Structure of the skin   ( dermis )   </vt:lpstr>
      <vt:lpstr>PowerPoint Presentation</vt:lpstr>
      <vt:lpstr>  Structure of the skin   ( Hypodermis  )   </vt:lpstr>
      <vt:lpstr>  Structure of the skin   ( Hypodermis  )   </vt:lpstr>
      <vt:lpstr>  Structure of the skin   ( Hypodermis  )   </vt:lpstr>
      <vt:lpstr>  Structure of the skin   ( Hypodermis  )   </vt:lpstr>
      <vt:lpstr>  Structure of the skin   ( Hypodermis  )   </vt:lpstr>
      <vt:lpstr>  Structure of the skin   ( Hypodermis  )   </vt:lpstr>
      <vt:lpstr>  skin types   </vt:lpstr>
      <vt:lpstr>  skin types   </vt:lpstr>
      <vt:lpstr>  skin types   </vt:lpstr>
      <vt:lpstr>  skin types   </vt:lpstr>
      <vt:lpstr>  skin types   </vt:lpstr>
      <vt:lpstr>  skin types   </vt:lpstr>
      <vt:lpstr>  skin types   </vt:lpstr>
      <vt:lpstr>  skin types   </vt:lpstr>
      <vt:lpstr>  skin types   </vt:lpstr>
      <vt:lpstr>  skin types   </vt:lpstr>
      <vt:lpstr>  skin types   </vt:lpstr>
      <vt:lpstr>  skin types   </vt:lpstr>
      <vt:lpstr>  Fitzpatrick skin phototype   </vt:lpstr>
      <vt:lpstr>  Fitzpatrick skin phototype   </vt:lpstr>
      <vt:lpstr>  Fitzpatrick skin phototype   </vt:lpstr>
      <vt:lpstr>  Fitzpatrick skin phototype   </vt:lpstr>
      <vt:lpstr>  Fitzpatrick skin phototype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skin blemishes   .</vt:lpstr>
      <vt:lpstr>  ph balance    .</vt:lpstr>
      <vt:lpstr>  ph balance    .</vt:lpstr>
      <vt:lpstr>  ph balance    .</vt:lpstr>
      <vt:lpstr>  ph balance    .</vt:lpstr>
      <vt:lpstr>  ph balance    .</vt:lpstr>
      <vt:lpstr>  skin analysis   .</vt:lpstr>
      <vt:lpstr>  skin analysis   .</vt:lpstr>
      <vt:lpstr>  skin analysis   .</vt:lpstr>
      <vt:lpstr>  skin analysis   .</vt:lpstr>
      <vt:lpstr>  skin analysis   .</vt:lpstr>
      <vt:lpstr>  skin analysis   .</vt:lpstr>
      <vt:lpstr>  skin analysis   .</vt:lpstr>
      <vt:lpstr>  skin analysis   .</vt:lpstr>
      <vt:lpstr>PowerPoint Presentation</vt:lpstr>
      <vt:lpstr>  beauty THERAPY program level 2   .</vt:lpstr>
      <vt:lpstr>  skin consultation    .</vt:lpstr>
      <vt:lpstr>  skin consultation    .</vt:lpstr>
      <vt:lpstr>  skin consultation    .</vt:lpstr>
      <vt:lpstr>  skin consultation    .</vt:lpstr>
      <vt:lpstr>  skin consultation    .</vt:lpstr>
      <vt:lpstr>  skin consultation    .</vt:lpstr>
      <vt:lpstr>  skin consultation    .</vt:lpstr>
      <vt:lpstr>  contraindication    .</vt:lpstr>
      <vt:lpstr>  contraindication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skin disease &amp; disorders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vitamins &amp; minerals   </vt:lpstr>
      <vt:lpstr> Benefits of a healthy diet for the skin  </vt:lpstr>
      <vt:lpstr>  Benefits of a healthy diet for the skin   </vt:lpstr>
      <vt:lpstr>  Benefits of a healthy diet for the skin   </vt:lpstr>
      <vt:lpstr>  Benefits of a healthy diet for the skin   </vt:lpstr>
      <vt:lpstr>  Benefits of a healthy diet for the skin   </vt:lpstr>
      <vt:lpstr>  Benefits of a healthy diet for the skin   </vt:lpstr>
      <vt:lpstr>The muscular system</vt:lpstr>
      <vt:lpstr>The muscular system</vt:lpstr>
      <vt:lpstr>FACE MUSCLES</vt:lpstr>
      <vt:lpstr>FACE MUSCLES</vt:lpstr>
      <vt:lpstr>FACE MUSCLES</vt:lpstr>
      <vt:lpstr>The lymphatic system</vt:lpstr>
      <vt:lpstr>The lymphatic system</vt:lpstr>
      <vt:lpstr>The lymphatic system</vt:lpstr>
      <vt:lpstr>The lymphatic system</vt:lpstr>
      <vt:lpstr>Facial Lymphatic Drainage (FLD)</vt:lpstr>
      <vt:lpstr>Facial Lymphatic Drainage (FLD)</vt:lpstr>
      <vt:lpstr>Facial Lymphatic Drainage (FLD)</vt:lpstr>
      <vt:lpstr>Facial Lymphatic Drainage (FLD)</vt:lpstr>
      <vt:lpstr>The circulatory system</vt:lpstr>
      <vt:lpstr>The circulatory system</vt:lpstr>
      <vt:lpstr>The circulatory system</vt:lpstr>
      <vt:lpstr>The circulatory system</vt:lpstr>
      <vt:lpstr>The Skeletal system</vt:lpstr>
      <vt:lpstr> The Skeletal system</vt:lpstr>
      <vt:lpstr>The Skeletal system</vt:lpstr>
      <vt:lpstr>The Skeletal system</vt:lpstr>
      <vt:lpstr>The Skeletal system</vt:lpstr>
      <vt:lpstr>The nervous system</vt:lpstr>
      <vt:lpstr>The nervous system</vt:lpstr>
      <vt:lpstr>The nervous system</vt:lpstr>
      <vt:lpstr>The nervous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selvana chahine</dc:creator>
  <cp:lastModifiedBy>Walaarepc@outlook.com</cp:lastModifiedBy>
  <cp:revision>394</cp:revision>
  <dcterms:created xsi:type="dcterms:W3CDTF">2020-09-07T04:19:29Z</dcterms:created>
  <dcterms:modified xsi:type="dcterms:W3CDTF">2023-07-13T08:52:40Z</dcterms:modified>
</cp:coreProperties>
</file>